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notesMasterIdLst>
    <p:notesMasterId r:id="rId51"/>
  </p:notesMasterIdLst>
  <p:sldIdLst>
    <p:sldId id="256" r:id="rId2"/>
    <p:sldId id="264" r:id="rId3"/>
    <p:sldId id="386" r:id="rId4"/>
    <p:sldId id="387" r:id="rId5"/>
    <p:sldId id="257" r:id="rId6"/>
    <p:sldId id="258" r:id="rId7"/>
    <p:sldId id="259" r:id="rId8"/>
    <p:sldId id="273" r:id="rId9"/>
    <p:sldId id="261" r:id="rId10"/>
    <p:sldId id="384" r:id="rId11"/>
    <p:sldId id="385" r:id="rId12"/>
    <p:sldId id="405" r:id="rId13"/>
    <p:sldId id="260" r:id="rId14"/>
    <p:sldId id="276" r:id="rId15"/>
    <p:sldId id="388" r:id="rId16"/>
    <p:sldId id="277" r:id="rId17"/>
    <p:sldId id="278" r:id="rId18"/>
    <p:sldId id="279" r:id="rId19"/>
    <p:sldId id="280" r:id="rId20"/>
    <p:sldId id="281" r:id="rId21"/>
    <p:sldId id="282" r:id="rId22"/>
    <p:sldId id="389" r:id="rId23"/>
    <p:sldId id="398" r:id="rId24"/>
    <p:sldId id="393" r:id="rId25"/>
    <p:sldId id="283" r:id="rId26"/>
    <p:sldId id="284" r:id="rId27"/>
    <p:sldId id="285" r:id="rId28"/>
    <p:sldId id="286" r:id="rId29"/>
    <p:sldId id="391" r:id="rId30"/>
    <p:sldId id="392" r:id="rId31"/>
    <p:sldId id="390" r:id="rId32"/>
    <p:sldId id="292" r:id="rId33"/>
    <p:sldId id="377" r:id="rId34"/>
    <p:sldId id="396" r:id="rId35"/>
    <p:sldId id="266" r:id="rId36"/>
    <p:sldId id="267" r:id="rId37"/>
    <p:sldId id="268" r:id="rId38"/>
    <p:sldId id="269" r:id="rId39"/>
    <p:sldId id="270" r:id="rId40"/>
    <p:sldId id="271" r:id="rId41"/>
    <p:sldId id="272" r:id="rId42"/>
    <p:sldId id="399" r:id="rId43"/>
    <p:sldId id="400" r:id="rId44"/>
    <p:sldId id="401" r:id="rId45"/>
    <p:sldId id="402" r:id="rId46"/>
    <p:sldId id="403" r:id="rId47"/>
    <p:sldId id="404" r:id="rId48"/>
    <p:sldId id="383" r:id="rId49"/>
    <p:sldId id="395" r:id="rId50"/>
  </p:sldIdLst>
  <p:sldSz cx="9144000" cy="6858000" type="screen4x3"/>
  <p:notesSz cx="6858000" cy="9144000"/>
  <p:defaultTextStyle>
    <a:lvl1pPr defTabSz="457200">
      <a:defRPr>
        <a:uFill>
          <a:solidFill/>
        </a:uFill>
        <a:latin typeface="+mn-lt"/>
        <a:ea typeface="+mn-ea"/>
        <a:cs typeface="+mn-cs"/>
        <a:sym typeface="Calibri"/>
      </a:defRPr>
    </a:lvl1pPr>
    <a:lvl2pPr indent="457200" defTabSz="457200">
      <a:defRPr>
        <a:uFill>
          <a:solidFill/>
        </a:uFill>
        <a:latin typeface="+mn-lt"/>
        <a:ea typeface="+mn-ea"/>
        <a:cs typeface="+mn-cs"/>
        <a:sym typeface="Calibri"/>
      </a:defRPr>
    </a:lvl2pPr>
    <a:lvl3pPr indent="914400" defTabSz="457200">
      <a:defRPr>
        <a:uFill>
          <a:solidFill/>
        </a:uFill>
        <a:latin typeface="+mn-lt"/>
        <a:ea typeface="+mn-ea"/>
        <a:cs typeface="+mn-cs"/>
        <a:sym typeface="Calibri"/>
      </a:defRPr>
    </a:lvl3pPr>
    <a:lvl4pPr indent="1371600" defTabSz="457200">
      <a:defRPr>
        <a:uFill>
          <a:solidFill/>
        </a:uFill>
        <a:latin typeface="+mn-lt"/>
        <a:ea typeface="+mn-ea"/>
        <a:cs typeface="+mn-cs"/>
        <a:sym typeface="Calibri"/>
      </a:defRPr>
    </a:lvl4pPr>
    <a:lvl5pPr indent="1828800" defTabSz="457200">
      <a:defRPr>
        <a:uFill>
          <a:solidFill/>
        </a:uFill>
        <a:latin typeface="+mn-lt"/>
        <a:ea typeface="+mn-ea"/>
        <a:cs typeface="+mn-cs"/>
        <a:sym typeface="Calibri"/>
      </a:defRPr>
    </a:lvl5pPr>
    <a:lvl6pPr indent="2286000" defTabSz="457200">
      <a:defRPr>
        <a:uFill>
          <a:solidFill/>
        </a:uFill>
        <a:latin typeface="+mn-lt"/>
        <a:ea typeface="+mn-ea"/>
        <a:cs typeface="+mn-cs"/>
        <a:sym typeface="Calibri"/>
      </a:defRPr>
    </a:lvl6pPr>
    <a:lvl7pPr indent="2743200" defTabSz="457200">
      <a:defRPr>
        <a:uFill>
          <a:solidFill/>
        </a:uFill>
        <a:latin typeface="+mn-lt"/>
        <a:ea typeface="+mn-ea"/>
        <a:cs typeface="+mn-cs"/>
        <a:sym typeface="Calibri"/>
      </a:defRPr>
    </a:lvl7pPr>
    <a:lvl8pPr indent="3200400" defTabSz="457200">
      <a:defRPr>
        <a:uFill>
          <a:solidFill/>
        </a:uFill>
        <a:latin typeface="+mn-lt"/>
        <a:ea typeface="+mn-ea"/>
        <a:cs typeface="+mn-cs"/>
        <a:sym typeface="Calibri"/>
      </a:defRPr>
    </a:lvl8pPr>
    <a:lvl9pPr indent="3657600" defTabSz="457200">
      <a:defRPr>
        <a:uFill>
          <a:solidFill/>
        </a:uFill>
        <a:latin typeface="+mn-lt"/>
        <a:ea typeface="+mn-ea"/>
        <a:cs typeface="+mn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/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/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936" y="-2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2304171585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1pPr>
    <a:lvl2pPr indent="2286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2pPr>
    <a:lvl3pPr indent="4572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3pPr>
    <a:lvl4pPr indent="6858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4pPr>
    <a:lvl5pPr indent="9144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5pPr>
    <a:lvl6pPr indent="11430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6pPr>
    <a:lvl7pPr indent="13716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7pPr>
    <a:lvl8pPr indent="16002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8pPr>
    <a:lvl9pPr indent="1828800" defTabSz="457200">
      <a:lnSpc>
        <a:spcPct val="125000"/>
      </a:lnSpc>
      <a:defRPr sz="2400">
        <a:latin typeface="Avenir Book"/>
        <a:ea typeface="Avenir Book"/>
        <a:cs typeface="Avenir Book"/>
        <a:sym typeface="Avenir Book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uesa.org/page/how-far-does-your-food-travel-get-your-plate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lnSpc>
                <a:spcPct val="90000"/>
              </a:lnSpc>
              <a:spcBef>
                <a:spcPts val="600"/>
              </a:spcBef>
              <a:buSzTx/>
              <a:buNone/>
              <a:defRPr sz="1800">
                <a:uFillTx/>
              </a:defRPr>
            </a:pPr>
            <a:r>
              <a:rPr lang="en-US" sz="2800" dirty="0" smtClean="0">
                <a:uFill>
                  <a:solidFill/>
                </a:uFill>
              </a:rPr>
              <a:t>A </a:t>
            </a:r>
            <a:r>
              <a:rPr lang="en-US" sz="2400" dirty="0" smtClean="0">
                <a:uFill>
                  <a:solidFill/>
                </a:uFill>
              </a:rPr>
              <a:t>desert is a vibrant ecosystem</a:t>
            </a:r>
          </a:p>
          <a:p>
            <a:pPr lvl="0">
              <a:lnSpc>
                <a:spcPct val="90000"/>
              </a:lnSpc>
              <a:spcBef>
                <a:spcPts val="600"/>
              </a:spcBef>
              <a:buSzTx/>
              <a:buNone/>
              <a:defRPr sz="1800">
                <a:uFillTx/>
              </a:defRPr>
            </a:pPr>
            <a:r>
              <a:rPr lang="en-US" sz="2400" dirty="0" smtClean="0">
                <a:uFill>
                  <a:solidFill/>
                </a:uFill>
              </a:rPr>
              <a:t>grocery stores are not a measure of food security.</a:t>
            </a:r>
          </a:p>
          <a:p>
            <a:pPr lvl="0">
              <a:lnSpc>
                <a:spcPct val="90000"/>
              </a:lnSpc>
              <a:spcBef>
                <a:spcPts val="600"/>
              </a:spcBef>
              <a:buSzTx/>
              <a:buNone/>
              <a:defRPr sz="1800">
                <a:uFillTx/>
              </a:defRPr>
            </a:pPr>
            <a:r>
              <a:rPr lang="en-US" sz="2400" dirty="0" smtClean="0">
                <a:uFill>
                  <a:solidFill/>
                </a:uFill>
              </a:rPr>
              <a:t>It overlooks intentional political and historical factors that have limited availability of healthy food in certain neighborhoods.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4573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lnSpc>
                <a:spcPct val="90000"/>
              </a:lnSpc>
              <a:spcBef>
                <a:spcPts val="600"/>
              </a:spcBef>
              <a:buSzTx/>
              <a:buNone/>
              <a:defRPr sz="1800">
                <a:uFillTx/>
              </a:defRPr>
            </a:pPr>
            <a:r>
              <a:rPr lang="en-US" sz="2800" dirty="0" smtClean="0">
                <a:uFill>
                  <a:solidFill/>
                </a:uFill>
              </a:rPr>
              <a:t>A </a:t>
            </a:r>
            <a:r>
              <a:rPr lang="en-US" sz="2400" dirty="0" smtClean="0">
                <a:uFill>
                  <a:solidFill/>
                </a:uFill>
              </a:rPr>
              <a:t>desert is a vibrant ecosystem</a:t>
            </a:r>
          </a:p>
          <a:p>
            <a:pPr lvl="0">
              <a:lnSpc>
                <a:spcPct val="90000"/>
              </a:lnSpc>
              <a:spcBef>
                <a:spcPts val="600"/>
              </a:spcBef>
              <a:buSzTx/>
              <a:buNone/>
              <a:defRPr sz="1800">
                <a:uFillTx/>
              </a:defRPr>
            </a:pPr>
            <a:r>
              <a:rPr lang="en-US" sz="2400" dirty="0" smtClean="0">
                <a:uFill>
                  <a:solidFill/>
                </a:uFill>
              </a:rPr>
              <a:t>grocery stores are not a measure of food security.</a:t>
            </a:r>
          </a:p>
          <a:p>
            <a:pPr lvl="0">
              <a:lnSpc>
                <a:spcPct val="90000"/>
              </a:lnSpc>
              <a:spcBef>
                <a:spcPts val="600"/>
              </a:spcBef>
              <a:buSzTx/>
              <a:buNone/>
              <a:defRPr sz="1800">
                <a:uFillTx/>
              </a:defRPr>
            </a:pPr>
            <a:r>
              <a:rPr lang="en-US" sz="2400" dirty="0" smtClean="0">
                <a:uFill>
                  <a:solidFill/>
                </a:uFill>
              </a:rPr>
              <a:t>It overlooks intentional political and historical factors that have limited availability of healthy food in certain neighborhoods.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4573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lnSpc>
                <a:spcPct val="90000"/>
              </a:lnSpc>
              <a:spcBef>
                <a:spcPts val="600"/>
              </a:spcBef>
              <a:buSzTx/>
              <a:buNone/>
              <a:defRPr sz="1800">
                <a:uFillTx/>
              </a:defRPr>
            </a:pPr>
            <a:r>
              <a:rPr lang="en-US" sz="2800" dirty="0" smtClean="0">
                <a:uFill>
                  <a:solidFill/>
                </a:uFill>
              </a:rPr>
              <a:t>A </a:t>
            </a:r>
            <a:r>
              <a:rPr lang="en-US" sz="2400" dirty="0" smtClean="0">
                <a:uFill>
                  <a:solidFill/>
                </a:uFill>
              </a:rPr>
              <a:t>desert is a vibrant ecosystem</a:t>
            </a:r>
          </a:p>
          <a:p>
            <a:pPr lvl="0">
              <a:lnSpc>
                <a:spcPct val="90000"/>
              </a:lnSpc>
              <a:spcBef>
                <a:spcPts val="600"/>
              </a:spcBef>
              <a:buSzTx/>
              <a:buNone/>
              <a:defRPr sz="1800">
                <a:uFillTx/>
              </a:defRPr>
            </a:pPr>
            <a:r>
              <a:rPr lang="en-US" sz="2400" dirty="0" smtClean="0">
                <a:uFill>
                  <a:solidFill/>
                </a:uFill>
              </a:rPr>
              <a:t>grocery stores are not a measure of food security.</a:t>
            </a:r>
          </a:p>
          <a:p>
            <a:pPr lvl="0">
              <a:lnSpc>
                <a:spcPct val="90000"/>
              </a:lnSpc>
              <a:spcBef>
                <a:spcPts val="600"/>
              </a:spcBef>
              <a:buSzTx/>
              <a:buNone/>
              <a:defRPr sz="1800">
                <a:uFillTx/>
              </a:defRPr>
            </a:pPr>
            <a:r>
              <a:rPr lang="en-US" sz="2400" dirty="0" smtClean="0">
                <a:uFill>
                  <a:solidFill/>
                </a:uFill>
              </a:rPr>
              <a:t>It overlooks intentional political and historical factors that have limited availability of healthy food in certain neighborhoods.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4573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uFill>
                  <a:solidFill/>
                </a:uFill>
              </a:rPr>
              <a:t>Upton Sinclair’s </a:t>
            </a:r>
            <a:r>
              <a:rPr lang="en-US" i="1" dirty="0" smtClean="0">
                <a:uFill>
                  <a:solidFill/>
                </a:uFill>
              </a:rPr>
              <a:t>The Jungle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5481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uFill>
                  <a:solidFill/>
                </a:uFill>
              </a:rPr>
              <a:t>Upton Sinclair’s </a:t>
            </a:r>
            <a:r>
              <a:rPr lang="en-US" i="1" dirty="0" smtClean="0">
                <a:uFill>
                  <a:solidFill/>
                </a:uFill>
              </a:rPr>
              <a:t>The Jungle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5481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uFill>
                  <a:solidFill/>
                </a:uFill>
                <a:hlinkClick r:id="rId3"/>
              </a:rPr>
              <a:t>http://www.cuesa.org/page/how-far-does-your-food-travel-get-your-plate</a:t>
            </a:r>
            <a:r>
              <a:rPr lang="en-US" dirty="0" smtClean="0">
                <a:uFill>
                  <a:solidFill/>
                </a:uFill>
              </a:rPr>
              <a:t>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639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a slide of container</a:t>
            </a:r>
            <a:r>
              <a:rPr lang="en-US" baseline="0" dirty="0" smtClean="0"/>
              <a:t> ho do </a:t>
            </a:r>
            <a:r>
              <a:rPr lang="en-US" baseline="0" dirty="0" err="1" smtClean="0"/>
              <a:t>vve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pratcie</a:t>
            </a:r>
            <a:r>
              <a:rPr lang="en-US" baseline="0" dirty="0" smtClean="0"/>
              <a:t> food justice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077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0A98AF03-7270-45C2-A683-C5E353EF01A5}" type="datetime4">
              <a:rPr lang="en-US" smtClean="0"/>
              <a:pPr/>
              <a:t>June 15, 2015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3482-8E69-40F7-BCAD-5662A6CADB27}" type="datetime4">
              <a:rPr lang="en-US" smtClean="0"/>
              <a:pPr/>
              <a:t>June 15,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7EAE1-CAAC-4AEF-919E-158692B1E55E}" type="datetime4">
              <a:rPr lang="en-US" smtClean="0"/>
              <a:pPr/>
              <a:t>June 15,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5A706-D8F2-4D1A-855A-CADC92600C26}" type="datetime4">
              <a:rPr lang="en-US" smtClean="0"/>
              <a:pPr/>
              <a:t>June 15,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4F123-1704-49AC-9D15-C4B1462B8014}" type="datetime4">
              <a:rPr lang="en-US" smtClean="0"/>
              <a:pPr/>
              <a:t>June 15, 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7EC2-47FB-48A1-8644-C8A81DDAA119}" type="datetime4">
              <a:rPr lang="en-US" smtClean="0"/>
              <a:pPr/>
              <a:t>June 15, 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C3ED-7435-49F9-84C8-03CCA2F8DEDB}" type="datetime4">
              <a:rPr lang="en-US" smtClean="0"/>
              <a:pPr/>
              <a:t>June 15, 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49BF1-FCD3-4395-8FF6-0047AF66228E}" type="datetime4">
              <a:rPr lang="en-US" smtClean="0"/>
              <a:pPr/>
              <a:t>June 15, 2015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61222-2C8B-4501-BE87-6797EC025925}" type="datetime4">
              <a:rPr lang="en-US" smtClean="0"/>
              <a:pPr/>
              <a:t>June 15,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B5AFD-D735-4504-A039-ADEBB6448D55}" type="datetime4">
              <a:rPr lang="en-US" smtClean="0"/>
              <a:pPr/>
              <a:t>June 15,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C8118-FB93-4E87-B380-0175F2FE2167}" type="datetime4">
              <a:rPr lang="en-US" smtClean="0"/>
              <a:pPr/>
              <a:t>June 15,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>
            <a:spLocks noGrp="1"/>
          </p:cNvSpPr>
          <p:nvPr>
            <p:ph type="title"/>
          </p:nvPr>
        </p:nvSpPr>
        <p:spPr>
          <a:xfrm>
            <a:off x="685800" y="1844675"/>
            <a:ext cx="7772400" cy="2041525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uFillTx/>
              </a:defRPr>
            </a:pPr>
            <a:r>
              <a:rPr sz="4400">
                <a:uFill>
                  <a:solidFill/>
                </a:uFill>
              </a:rPr>
              <a:t>Title Text</a:t>
            </a:r>
          </a:p>
        </p:txBody>
      </p:sp>
      <p:sp>
        <p:nvSpPr>
          <p:cNvPr id="7" name="Shape 7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29718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defRPr>
            </a:lvl5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3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  <a:uFillTx/>
              </a:defRPr>
            </a:pPr>
            <a:r>
              <a:rPr sz="3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  <a:uFillTx/>
              </a:defRPr>
            </a:pPr>
            <a:r>
              <a:rPr sz="3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  <a:uFillTx/>
              </a:defRPr>
            </a:pPr>
            <a:r>
              <a:rPr sz="3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  <a:uFillTx/>
              </a:defRPr>
            </a:pPr>
            <a:r>
              <a:rPr sz="3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Body Level Five</a:t>
            </a:r>
          </a:p>
        </p:txBody>
      </p:sp>
      <p:sp>
        <p:nvSpPr>
          <p:cNvPr id="8" name="Shape 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6C01193-8287-4834-A286-6B880643E934}" type="datetime4">
              <a:rPr lang="en-US" smtClean="0"/>
              <a:pPr/>
              <a:t>June 15,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27473286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jpeg"/><Relationship Id="rId4" Type="http://schemas.openxmlformats.org/officeDocument/2006/relationships/hyperlink" Target="http://viacampesina.org/en/index.php/main-issues-mainmenu-27/food-sovereignty-and-trade-mainmenu-38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jpe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jpe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www.texascenter.org/almanac/Land/PESTICIDESP1.HTML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://farm.ewg.org/region.php?fips=26000" TargetMode="Externa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jpeg"/><Relationship Id="rId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atdrinkpolitics.com/wp-content/uploads/AND_Corporate_Sponsorship_Report.pdf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jpeg"/><Relationship Id="rId4" Type="http://schemas.openxmlformats.org/officeDocument/2006/relationships/image" Target="../media/image3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jpeg"/><Relationship Id="rId4" Type="http://schemas.openxmlformats.org/officeDocument/2006/relationships/hyperlink" Target="http://www.walmartsubsidywatch.org/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52.jpeg"/><Relationship Id="rId7" Type="http://schemas.openxmlformats.org/officeDocument/2006/relationships/image" Target="../media/image56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lbafarmers.org/" TargetMode="External"/><Relationship Id="rId13" Type="http://schemas.openxmlformats.org/officeDocument/2006/relationships/hyperlink" Target="http://knowwhereyourfoodcomesfrom.com/" TargetMode="External"/><Relationship Id="rId18" Type="http://schemas.openxmlformats.org/officeDocument/2006/relationships/image" Target="../media/image3.jpeg"/><Relationship Id="rId3" Type="http://schemas.openxmlformats.org/officeDocument/2006/relationships/hyperlink" Target="http://www.foodandwaterwatch.org/" TargetMode="External"/><Relationship Id="rId7" Type="http://schemas.openxmlformats.org/officeDocument/2006/relationships/hyperlink" Target="http://www.justfood.org/food-justice" TargetMode="External"/><Relationship Id="rId12" Type="http://schemas.openxmlformats.org/officeDocument/2006/relationships/hyperlink" Target="http://www.growingpower.org/" TargetMode="External"/><Relationship Id="rId17" Type="http://schemas.openxmlformats.org/officeDocument/2006/relationships/hyperlink" Target="http://www.nativeharvest.com/" TargetMode="External"/><Relationship Id="rId2" Type="http://schemas.openxmlformats.org/officeDocument/2006/relationships/hyperlink" Target="http://www.foodfirst.org/" TargetMode="External"/><Relationship Id="rId16" Type="http://schemas.openxmlformats.org/officeDocument/2006/relationships/hyperlink" Target="http://www.panna.org/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navdanya.org/" TargetMode="External"/><Relationship Id="rId11" Type="http://schemas.openxmlformats.org/officeDocument/2006/relationships/hyperlink" Target="http://www.ciw-online.org/" TargetMode="External"/><Relationship Id="rId5" Type="http://schemas.openxmlformats.org/officeDocument/2006/relationships/hyperlink" Target="http://viacampesina.org/en/" TargetMode="External"/><Relationship Id="rId15" Type="http://schemas.openxmlformats.org/officeDocument/2006/relationships/hyperlink" Target="http://www.nuestras-raices.org/" TargetMode="External"/><Relationship Id="rId10" Type="http://schemas.openxmlformats.org/officeDocument/2006/relationships/hyperlink" Target="http://casfs.ucsc.edu/" TargetMode="External"/><Relationship Id="rId19" Type="http://schemas.openxmlformats.org/officeDocument/2006/relationships/image" Target="../media/image62.jpeg"/><Relationship Id="rId4" Type="http://schemas.openxmlformats.org/officeDocument/2006/relationships/hyperlink" Target="http://www.organicconsumers.org/" TargetMode="External"/><Relationship Id="rId9" Type="http://schemas.openxmlformats.org/officeDocument/2006/relationships/hyperlink" Target="http://www.agriculturaljusticeproject.org/home.html" TargetMode="External"/><Relationship Id="rId14" Type="http://schemas.openxmlformats.org/officeDocument/2006/relationships/hyperlink" Target="http://immigrantfarming.org/" TargetMode="Externa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hyperlink" Target="https://oktable.files.wordpress.com/2014/08/gmos-food-justice-p.pdf" TargetMode="External"/><Relationship Id="rId13" Type="http://schemas.openxmlformats.org/officeDocument/2006/relationships/hyperlink" Target="https://oktable.files.wordpress.com/2014/08/climate-change-food-justice-o.jpg" TargetMode="External"/><Relationship Id="rId3" Type="http://schemas.openxmlformats.org/officeDocument/2006/relationships/hyperlink" Target="https://oktable.files.wordpress.com/2014/08/farm-bill-p.pdf" TargetMode="External"/><Relationship Id="rId7" Type="http://schemas.openxmlformats.org/officeDocument/2006/relationships/hyperlink" Target="https://oktable.files.wordpress.com/2014/08/5-food-justice-climate-change.pdf" TargetMode="External"/><Relationship Id="rId12" Type="http://schemas.openxmlformats.org/officeDocument/2006/relationships/hyperlink" Target="https://oktable.files.wordpress.com/2014/08/politics-of-food-zine-2014.pdf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oktable.files.wordpress.com/2014/08/4-food-justice-food-workers-and-a-living-wage-4-p.pdf" TargetMode="External"/><Relationship Id="rId11" Type="http://schemas.openxmlformats.org/officeDocument/2006/relationships/hyperlink" Target="https://oktable.files.wordpress.com/2014/08/how-to-save-seeds.pdf" TargetMode="External"/><Relationship Id="rId5" Type="http://schemas.openxmlformats.org/officeDocument/2006/relationships/hyperlink" Target="https://oktable.files.wordpress.com/2014/08/woc-p-food-policy-for-food-justice.pdf" TargetMode="External"/><Relationship Id="rId10" Type="http://schemas.openxmlformats.org/officeDocument/2006/relationships/hyperlink" Target="https://oktable.files.wordpress.com/2014/08/food-justice-public-health-8-p.pdf" TargetMode="External"/><Relationship Id="rId4" Type="http://schemas.openxmlformats.org/officeDocument/2006/relationships/hyperlink" Target="https://oktable.files.wordpress.com/2014/08/what-is-food-justice-p.pdf" TargetMode="External"/><Relationship Id="rId9" Type="http://schemas.openxmlformats.org/officeDocument/2006/relationships/hyperlink" Target="https://oktable.files.wordpress.com/2014/08/famers-markets-7p.pdf" TargetMode="External"/><Relationship Id="rId14" Type="http://schemas.openxmlformats.org/officeDocument/2006/relationships/image" Target="../media/image6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lvl="0" algn="ctr">
              <a:defRPr sz="1800">
                <a:uFillTx/>
              </a:defRPr>
            </a:pPr>
            <a:r>
              <a:rPr sz="4400" b="1" dirty="0">
                <a:solidFill>
                  <a:srgbClr val="C00000"/>
                </a:solidFill>
                <a:uFill>
                  <a:solidFill/>
                </a:uFill>
              </a:rPr>
              <a:t>Food Justice </a:t>
            </a:r>
            <a:r>
              <a:rPr lang="en-US" sz="4400" b="1" dirty="0" smtClean="0">
                <a:solidFill>
                  <a:srgbClr val="C00000"/>
                </a:solidFill>
                <a:uFill>
                  <a:solidFill/>
                </a:uFill>
              </a:rPr>
              <a:t>Primer</a:t>
            </a:r>
            <a:endParaRPr sz="4400" b="1" dirty="0">
              <a:solidFill>
                <a:srgbClr val="C00000"/>
              </a:solidFill>
              <a:uFill>
                <a:solidFill/>
              </a:uFill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733365" y="5597371"/>
            <a:ext cx="3309803" cy="1260629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smtClean="0"/>
              <a:t>OKTjustice.org</a:t>
            </a:r>
            <a:endParaRPr lang="en-US" sz="2400" b="1" dirty="0"/>
          </a:p>
        </p:txBody>
      </p:sp>
      <p:sp>
        <p:nvSpPr>
          <p:cNvPr id="51" name="Shape 51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1</a:t>
            </a:fld>
            <a:endParaRPr sz="1200">
              <a:solidFill>
                <a:srgbClr val="888888"/>
              </a:solidFill>
              <a:uFill>
                <a:solidFill>
                  <a:srgbClr val="888888"/>
                </a:solidFill>
              </a:uFill>
            </a:endParaRPr>
          </a:p>
        </p:txBody>
      </p:sp>
      <p:pic>
        <p:nvPicPr>
          <p:cNvPr id="50" name="image1.png" descr="20091213-beet+the+system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2000" y="2286000"/>
            <a:ext cx="2971800" cy="2057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5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572000" y="363592"/>
            <a:ext cx="3657600" cy="19224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/>
          </p:cNvSpPr>
          <p:nvPr>
            <p:ph type="title"/>
          </p:nvPr>
        </p:nvSpPr>
        <p:spPr>
          <a:xfrm>
            <a:off x="4750308" y="3124200"/>
            <a:ext cx="3300984" cy="688927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>
                <a:uFillTx/>
              </a:defRPr>
            </a:pPr>
            <a:r>
              <a:rPr sz="3200" dirty="0">
                <a:uFill>
                  <a:solidFill/>
                </a:uFill>
              </a:rPr>
              <a:t>Food </a:t>
            </a:r>
            <a:r>
              <a:rPr sz="3200" dirty="0" smtClean="0">
                <a:uFill>
                  <a:solidFill/>
                </a:uFill>
              </a:rPr>
              <a:t>Justice</a:t>
            </a:r>
            <a:endParaRPr sz="3200" dirty="0">
              <a:uFill>
                <a:solidFill/>
              </a:uFill>
            </a:endParaRPr>
          </a:p>
        </p:txBody>
      </p:sp>
      <p:sp>
        <p:nvSpPr>
          <p:cNvPr id="90" name="Shape 90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2</a:t>
            </a:fld>
            <a:endParaRPr sz="1200">
              <a:solidFill>
                <a:srgbClr val="888888"/>
              </a:solidFill>
              <a:uFill>
                <a:solidFill>
                  <a:srgbClr val="888888"/>
                </a:solidFill>
              </a:u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48200" y="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Definitions: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734630" y="3810000"/>
            <a:ext cx="3300573" cy="2057400"/>
          </a:xfrm>
        </p:spPr>
        <p:txBody>
          <a:bodyPr>
            <a:noAutofit/>
          </a:bodyPr>
          <a:lstStyle/>
          <a:p>
            <a:r>
              <a:rPr lang="en-US" sz="1800" i="1" dirty="0" smtClean="0">
                <a:uFill>
                  <a:solidFill/>
                </a:uFill>
              </a:rPr>
              <a:t>seeks </a:t>
            </a:r>
            <a:r>
              <a:rPr lang="en-US" sz="1800" i="1" dirty="0">
                <a:uFill>
                  <a:solidFill/>
                </a:uFill>
              </a:rPr>
              <a:t>to ensure that the benefits and risks of where, what, and how food is grown, </a:t>
            </a:r>
            <a:r>
              <a:rPr lang="en-US" sz="1800" i="1" dirty="0" smtClean="0">
                <a:uFill>
                  <a:solidFill/>
                </a:uFill>
              </a:rPr>
              <a:t>produced,</a:t>
            </a:r>
            <a:br>
              <a:rPr lang="en-US" sz="1800" i="1" dirty="0" smtClean="0">
                <a:uFill>
                  <a:solidFill/>
                </a:uFill>
              </a:rPr>
            </a:br>
            <a:r>
              <a:rPr lang="en-US" sz="1800" i="1" dirty="0" smtClean="0">
                <a:uFill>
                  <a:solidFill/>
                </a:uFill>
              </a:rPr>
              <a:t>transported</a:t>
            </a:r>
            <a:r>
              <a:rPr lang="en-US" sz="1800" i="1" dirty="0">
                <a:uFill>
                  <a:solidFill/>
                </a:uFill>
              </a:rPr>
              <a:t>, distributed, accessed and eaten </a:t>
            </a:r>
            <a:r>
              <a:rPr lang="en-US" sz="1800" i="1" dirty="0" smtClean="0">
                <a:uFill>
                  <a:solidFill/>
                </a:uFill>
              </a:rPr>
              <a:t/>
            </a:r>
            <a:br>
              <a:rPr lang="en-US" sz="1800" i="1" dirty="0" smtClean="0">
                <a:uFill>
                  <a:solidFill/>
                </a:uFill>
              </a:rPr>
            </a:br>
            <a:r>
              <a:rPr lang="en-US" sz="1800" i="1" dirty="0" smtClean="0">
                <a:uFill>
                  <a:solidFill/>
                </a:uFill>
              </a:rPr>
              <a:t>are </a:t>
            </a:r>
            <a:r>
              <a:rPr lang="en-US" sz="1800" i="1" dirty="0">
                <a:uFill>
                  <a:solidFill/>
                </a:uFill>
              </a:rPr>
              <a:t>shared fairly. </a:t>
            </a:r>
            <a:endParaRPr lang="en-US" sz="1800" i="1" dirty="0" smtClean="0">
              <a:uFill>
                <a:solidFill/>
              </a:uFill>
            </a:endParaRPr>
          </a:p>
        </p:txBody>
      </p:sp>
      <p:pic>
        <p:nvPicPr>
          <p:cNvPr id="8" name="image5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030" y="5848917"/>
            <a:ext cx="1942742" cy="101486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60" name="Picture 4" descr="http://www.needhampresbyterian.org/images/foodjustice.g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9" r="5415"/>
          <a:stretch/>
        </p:blipFill>
        <p:spPr bwMode="auto">
          <a:xfrm>
            <a:off x="886265" y="838200"/>
            <a:ext cx="3643532" cy="3524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/>
          </p:cNvSpPr>
          <p:nvPr>
            <p:ph type="title"/>
          </p:nvPr>
        </p:nvSpPr>
        <p:spPr>
          <a:xfrm>
            <a:off x="4663440" y="3581400"/>
            <a:ext cx="3300984" cy="688927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>
                <a:uFillTx/>
              </a:defRPr>
            </a:pPr>
            <a:r>
              <a:rPr sz="3200" dirty="0">
                <a:uFill>
                  <a:solidFill/>
                </a:uFill>
              </a:rPr>
              <a:t>Food </a:t>
            </a:r>
            <a:r>
              <a:rPr sz="3200" dirty="0" smtClean="0">
                <a:uFill>
                  <a:solidFill/>
                </a:uFill>
              </a:rPr>
              <a:t>Justice</a:t>
            </a:r>
            <a:endParaRPr sz="3200" dirty="0">
              <a:uFill>
                <a:solidFill/>
              </a:uFill>
            </a:endParaRP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479" r="26479"/>
          <a:stretch>
            <a:fillRect/>
          </a:stretch>
        </p:blipFill>
        <p:spPr/>
      </p:pic>
      <p:sp>
        <p:nvSpPr>
          <p:cNvPr id="90" name="Shape 90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3</a:t>
            </a:fld>
            <a:endParaRPr sz="1200">
              <a:solidFill>
                <a:srgbClr val="888888"/>
              </a:solidFill>
              <a:uFill>
                <a:solidFill>
                  <a:srgbClr val="888888"/>
                </a:solidFill>
              </a:u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48200" y="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Definitions: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734630" y="4191000"/>
            <a:ext cx="3300573" cy="2362200"/>
          </a:xfrm>
        </p:spPr>
        <p:txBody>
          <a:bodyPr>
            <a:noAutofit/>
          </a:bodyPr>
          <a:lstStyle/>
          <a:p>
            <a:r>
              <a:rPr lang="en-US" sz="1800" i="1" dirty="0" smtClean="0">
                <a:uFill>
                  <a:solidFill/>
                </a:uFill>
              </a:rPr>
              <a:t>represents </a:t>
            </a:r>
            <a:r>
              <a:rPr lang="en-US" sz="1800" i="1" dirty="0">
                <a:uFill>
                  <a:solidFill/>
                </a:uFill>
              </a:rPr>
              <a:t>a transformation of the current food system, including </a:t>
            </a:r>
            <a:r>
              <a:rPr lang="en-US" sz="1800" i="1" dirty="0" smtClean="0">
                <a:uFill>
                  <a:solidFill/>
                </a:uFill>
              </a:rPr>
              <a:t>eliminating </a:t>
            </a:r>
            <a:r>
              <a:rPr lang="en-US" sz="1800" i="1" dirty="0">
                <a:uFill>
                  <a:solidFill/>
                </a:uFill>
              </a:rPr>
              <a:t>disparities and inequities. </a:t>
            </a:r>
            <a:endParaRPr lang="en-US" sz="1800" i="1" dirty="0" smtClean="0">
              <a:uFill>
                <a:solidFill/>
              </a:uFill>
            </a:endParaRPr>
          </a:p>
        </p:txBody>
      </p:sp>
      <p:pic>
        <p:nvPicPr>
          <p:cNvPr id="7" name="image5.jp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2030" y="5848917"/>
            <a:ext cx="1942742" cy="101486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531612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/>
          </p:cNvSpPr>
          <p:nvPr>
            <p:ph type="title"/>
          </p:nvPr>
        </p:nvSpPr>
        <p:spPr>
          <a:xfrm>
            <a:off x="4663440" y="3886200"/>
            <a:ext cx="3300984" cy="688927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>
                <a:uFillTx/>
              </a:defRPr>
            </a:pPr>
            <a:r>
              <a:rPr sz="3200" dirty="0">
                <a:uFill>
                  <a:solidFill/>
                </a:uFill>
              </a:rPr>
              <a:t>Food </a:t>
            </a:r>
            <a:r>
              <a:rPr sz="3200" dirty="0" smtClean="0">
                <a:uFill>
                  <a:solidFill/>
                </a:uFill>
              </a:rPr>
              <a:t>Justice</a:t>
            </a:r>
            <a:r>
              <a:rPr lang="en-US" sz="3200" dirty="0" smtClean="0">
                <a:uFill>
                  <a:solidFill/>
                </a:uFill>
              </a:rPr>
              <a:t>?</a:t>
            </a:r>
            <a:endParaRPr sz="3200" dirty="0">
              <a:uFill>
                <a:solidFill/>
              </a:uFill>
            </a:endParaRPr>
          </a:p>
        </p:txBody>
      </p:sp>
      <p:sp>
        <p:nvSpPr>
          <p:cNvPr id="2" name="Picture Placeholder 1"/>
          <p:cNvSpPr>
            <a:spLocks noGrp="1"/>
          </p:cNvSpPr>
          <p:nvPr>
            <p:ph type="pic" idx="1"/>
          </p:nvPr>
        </p:nvSpPr>
        <p:spPr/>
      </p:sp>
      <p:sp>
        <p:nvSpPr>
          <p:cNvPr id="90" name="Shape 90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4</a:t>
            </a:fld>
            <a:endParaRPr sz="1200">
              <a:solidFill>
                <a:srgbClr val="888888"/>
              </a:solidFill>
              <a:uFill>
                <a:solidFill>
                  <a:srgbClr val="888888"/>
                </a:solidFill>
              </a:u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48200" y="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Definitions: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734630" y="4495800"/>
            <a:ext cx="3300573" cy="2743200"/>
          </a:xfrm>
        </p:spPr>
        <p:txBody>
          <a:bodyPr>
            <a:noAutofit/>
          </a:bodyPr>
          <a:lstStyle/>
          <a:p>
            <a:r>
              <a:rPr lang="en-US" sz="1800" i="1" dirty="0" smtClean="0">
                <a:uFill>
                  <a:solidFill/>
                </a:uFill>
              </a:rPr>
              <a:t> Food </a:t>
            </a:r>
            <a:r>
              <a:rPr lang="en-US" sz="1800" i="1" dirty="0">
                <a:uFill>
                  <a:solidFill/>
                </a:uFill>
              </a:rPr>
              <a:t>banks and food charity are not food justice. They are important but do not address the causes of food </a:t>
            </a:r>
            <a:r>
              <a:rPr lang="en-US" sz="1800" i="1" dirty="0" smtClean="0">
                <a:uFill>
                  <a:solidFill/>
                </a:uFill>
              </a:rPr>
              <a:t>insecurity.</a:t>
            </a:r>
            <a:endParaRPr lang="en-US" sz="1800" dirty="0"/>
          </a:p>
        </p:txBody>
      </p:sp>
      <p:pic>
        <p:nvPicPr>
          <p:cNvPr id="17410" name="Picture 2" descr="http://www.feedingamericawestmichigan.org/wp-content/uploads/2011/10/Volunteers-Baldwi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4" r="36492"/>
          <a:stretch/>
        </p:blipFill>
        <p:spPr bwMode="auto">
          <a:xfrm>
            <a:off x="1066800" y="646331"/>
            <a:ext cx="327311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5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030" y="5848917"/>
            <a:ext cx="1942742" cy="101486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935800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>
                <a:uFillTx/>
              </a:defRPr>
            </a:pPr>
            <a:r>
              <a:rPr sz="3200" dirty="0" smtClean="0">
                <a:uFill>
                  <a:solidFill/>
                </a:uFill>
              </a:rPr>
              <a:t>Food </a:t>
            </a:r>
            <a:r>
              <a:rPr sz="3200" dirty="0">
                <a:uFill>
                  <a:solidFill/>
                </a:uFill>
              </a:rPr>
              <a:t>Insecurity</a:t>
            </a:r>
          </a:p>
        </p:txBody>
      </p:sp>
      <p:sp>
        <p:nvSpPr>
          <p:cNvPr id="54" name="Shape 54"/>
          <p:cNvSpPr>
            <a:spLocks noGrp="1"/>
          </p:cNvSpPr>
          <p:nvPr>
            <p:ph type="body" sz="half" idx="2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90000"/>
              </a:lnSpc>
              <a:spcBef>
                <a:spcPts val="600"/>
              </a:spcBef>
              <a:defRPr sz="2900"/>
            </a:lvl1pPr>
          </a:lstStyle>
          <a:p>
            <a:pPr lvl="0">
              <a:defRPr sz="1800">
                <a:uFillTx/>
              </a:defRPr>
            </a:pPr>
            <a:r>
              <a:rPr sz="2400" dirty="0">
                <a:uFill>
                  <a:solidFill/>
                </a:uFill>
              </a:rPr>
              <a:t>You cannot get healthy foods.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48200" y="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Definitions:</a:t>
            </a:r>
          </a:p>
        </p:txBody>
      </p:sp>
      <p:pic>
        <p:nvPicPr>
          <p:cNvPr id="26626" name="Picture 2" descr="http://blogs.denverpost.com/eletters/files/2014/08/rsz_burger-king-hortons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4" r="24624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image5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030" y="5848917"/>
            <a:ext cx="1942742" cy="10148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/>
          </p:cNvSpPr>
          <p:nvPr>
            <p:ph type="body" sz="half" idx="2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lvl="0">
              <a:lnSpc>
                <a:spcPct val="90000"/>
              </a:lnSpc>
              <a:spcBef>
                <a:spcPts val="600"/>
              </a:spcBef>
              <a:defRPr sz="1800">
                <a:uFillTx/>
              </a:defRPr>
            </a:pPr>
            <a:endParaRPr sz="2900" dirty="0">
              <a:uFill>
                <a:solidFill/>
              </a:uFill>
            </a:endParaRPr>
          </a:p>
          <a:p>
            <a:pPr lvl="0">
              <a:lnSpc>
                <a:spcPct val="90000"/>
              </a:lnSpc>
              <a:spcBef>
                <a:spcPts val="600"/>
              </a:spcBef>
              <a:defRPr sz="1800">
                <a:uFillTx/>
              </a:defRPr>
            </a:pPr>
            <a:r>
              <a:rPr sz="2200" dirty="0">
                <a:uFill>
                  <a:solidFill/>
                </a:uFill>
              </a:rPr>
              <a:t>You cannot store or prepare healthy foods.</a:t>
            </a:r>
          </a:p>
        </p:txBody>
      </p:sp>
      <p:sp>
        <p:nvSpPr>
          <p:cNvPr id="60" name="Shape 60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6</a:t>
            </a:fld>
            <a:endParaRPr sz="1200">
              <a:solidFill>
                <a:srgbClr val="888888"/>
              </a:solidFill>
              <a:uFill>
                <a:solidFill>
                  <a:srgbClr val="888888"/>
                </a:solidFill>
              </a:u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48200" y="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Definitions:</a:t>
            </a:r>
          </a:p>
        </p:txBody>
      </p:sp>
      <p:sp>
        <p:nvSpPr>
          <p:cNvPr id="9" name="Shape 53"/>
          <p:cNvSpPr txBox="1">
            <a:spLocks/>
          </p:cNvSpPr>
          <p:nvPr/>
        </p:nvSpPr>
        <p:spPr>
          <a:xfrm>
            <a:off x="4724400" y="2813304"/>
            <a:ext cx="3300984" cy="14630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 sz="1800">
                <a:uFillTx/>
              </a:defRPr>
            </a:pPr>
            <a:r>
              <a:rPr lang="en-US" sz="3200" dirty="0" smtClean="0">
                <a:uFill>
                  <a:solidFill/>
                </a:uFill>
              </a:rPr>
              <a:t>Food Insecurity</a:t>
            </a:r>
            <a:endParaRPr lang="en-US" sz="3200" dirty="0">
              <a:uFill>
                <a:solidFill/>
              </a:uFill>
            </a:endParaRPr>
          </a:p>
        </p:txBody>
      </p:sp>
      <p:pic>
        <p:nvPicPr>
          <p:cNvPr id="27650" name="Picture 2" descr="http://d35brb9zkkbdsd.cloudfront.net/wp-content/uploads/2013/07/shutterstock_96134681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69" r="29669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image5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030" y="5848917"/>
            <a:ext cx="1942742" cy="10148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>
                <a:uFillTx/>
              </a:defRPr>
            </a:pPr>
            <a:r>
              <a:rPr sz="4400" dirty="0" smtClean="0">
                <a:uFill>
                  <a:solidFill/>
                </a:uFill>
              </a:rPr>
              <a:t>Food </a:t>
            </a:r>
            <a:r>
              <a:rPr sz="4400" dirty="0">
                <a:uFill>
                  <a:solidFill/>
                </a:uFill>
              </a:rPr>
              <a:t>Insecurity</a:t>
            </a:r>
          </a:p>
        </p:txBody>
      </p:sp>
      <p:sp>
        <p:nvSpPr>
          <p:cNvPr id="64" name="Shape 64"/>
          <p:cNvSpPr>
            <a:spLocks noGrp="1"/>
          </p:cNvSpPr>
          <p:nvPr>
            <p:ph type="body" sz="half" idx="2"/>
          </p:nvPr>
        </p:nvSpPr>
        <p:spPr>
          <a:prstGeom prst="rect">
            <a:avLst/>
          </a:prstGeom>
        </p:spPr>
        <p:txBody>
          <a:bodyPr>
            <a:normAutofit fontScale="77500" lnSpcReduction="20000"/>
          </a:bodyPr>
          <a:lstStyle>
            <a:lvl1pPr>
              <a:lnSpc>
                <a:spcPct val="90000"/>
              </a:lnSpc>
              <a:spcBef>
                <a:spcPts val="600"/>
              </a:spcBef>
              <a:defRPr sz="2900"/>
            </a:lvl1pPr>
          </a:lstStyle>
          <a:p>
            <a:pPr lvl="0">
              <a:lnSpc>
                <a:spcPct val="120000"/>
              </a:lnSpc>
              <a:defRPr sz="1800">
                <a:uFillTx/>
              </a:defRPr>
            </a:pPr>
            <a:r>
              <a:rPr lang="en-US" sz="2900" dirty="0" smtClean="0">
                <a:uFill>
                  <a:solidFill/>
                </a:uFill>
              </a:rPr>
              <a:t>As depicted</a:t>
            </a:r>
            <a:r>
              <a:rPr lang="en-US" dirty="0" smtClean="0">
                <a:uFill>
                  <a:solidFill/>
                </a:uFill>
              </a:rPr>
              <a:t> </a:t>
            </a:r>
            <a:r>
              <a:rPr sz="2900" dirty="0" smtClean="0">
                <a:uFill>
                  <a:solidFill/>
                </a:uFill>
              </a:rPr>
              <a:t>foods </a:t>
            </a:r>
            <a:r>
              <a:rPr sz="2900" dirty="0">
                <a:uFill>
                  <a:solidFill/>
                </a:uFill>
              </a:rPr>
              <a:t>available in your neighborhood are junk foods or fast foods.</a:t>
            </a:r>
          </a:p>
        </p:txBody>
      </p:sp>
      <p:sp>
        <p:nvSpPr>
          <p:cNvPr id="65" name="Shape 6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7</a:t>
            </a:fld>
            <a:endParaRPr sz="1200">
              <a:solidFill>
                <a:srgbClr val="888888"/>
              </a:solidFill>
              <a:uFill>
                <a:solidFill>
                  <a:srgbClr val="888888"/>
                </a:solidFill>
              </a:u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48200" y="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Definitions:</a:t>
            </a:r>
          </a:p>
        </p:txBody>
      </p:sp>
      <p:pic>
        <p:nvPicPr>
          <p:cNvPr id="8" name="image32.png" descr="Picture 3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93402" y="646331"/>
            <a:ext cx="3502398" cy="5449669"/>
          </a:xfrm>
          <a:prstGeom prst="rect">
            <a:avLst/>
          </a:prstGeom>
          <a:ln w="12700">
            <a:miter lim="400000"/>
          </a:ln>
        </p:spPr>
      </p:pic>
      <p:pic>
        <p:nvPicPr>
          <p:cNvPr id="66" name="image5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030" y="5848917"/>
            <a:ext cx="1942742" cy="10148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/>
          </p:cNvSpPr>
          <p:nvPr>
            <p:ph type="title"/>
          </p:nvPr>
        </p:nvSpPr>
        <p:spPr>
          <a:xfrm>
            <a:off x="4750308" y="1295400"/>
            <a:ext cx="3300984" cy="146304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>
              <a:defRPr sz="1800">
                <a:uFillTx/>
              </a:defRPr>
            </a:pPr>
            <a:r>
              <a:rPr sz="4400" dirty="0">
                <a:uFill>
                  <a:solidFill/>
                </a:uFill>
              </a:rPr>
              <a:t>Food Sovereignty</a:t>
            </a:r>
          </a:p>
        </p:txBody>
      </p:sp>
      <p:sp>
        <p:nvSpPr>
          <p:cNvPr id="127" name="Shape 127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8</a:t>
            </a:fld>
            <a:endParaRPr sz="1200">
              <a:solidFill>
                <a:srgbClr val="888888"/>
              </a:solidFill>
              <a:uFill>
                <a:solidFill>
                  <a:srgbClr val="888888"/>
                </a:solidFill>
              </a:uFill>
            </a:endParaRPr>
          </a:p>
        </p:txBody>
      </p:sp>
      <p:pic>
        <p:nvPicPr>
          <p:cNvPr id="128" name="image2.jpg" descr="via_campesina21.jpg"/>
          <p:cNvPicPr/>
          <p:nvPr/>
        </p:nvPicPr>
        <p:blipFill rotWithShape="1">
          <a:blip r:embed="rId2">
            <a:extLst/>
          </a:blip>
          <a:srcRect l="8384" r="15534"/>
          <a:stretch/>
        </p:blipFill>
        <p:spPr>
          <a:xfrm>
            <a:off x="0" y="609600"/>
            <a:ext cx="4495800" cy="4724400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extBox 6"/>
          <p:cNvSpPr txBox="1"/>
          <p:nvPr/>
        </p:nvSpPr>
        <p:spPr>
          <a:xfrm>
            <a:off x="4648200" y="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Definitions: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53340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ctr" defTabSz="310895">
              <a:spcBef>
                <a:spcPts val="0"/>
              </a:spcBef>
              <a:buSzTx/>
              <a:buFontTx/>
              <a:buNone/>
              <a:defRPr sz="1800">
                <a:uFillTx/>
              </a:defRPr>
            </a:pPr>
            <a:r>
              <a:rPr lang="en-US" dirty="0">
                <a:hlinkClick r:id="rId3"/>
              </a:rPr>
              <a:t>https://vimeo.com/27473286</a:t>
            </a:r>
            <a:endParaRPr lang="en-US" sz="2400" i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3352800"/>
            <a:ext cx="3300573" cy="2299849"/>
          </a:xfrm>
        </p:spPr>
        <p:txBody>
          <a:bodyPr>
            <a:normAutofit fontScale="55000" lnSpcReduction="20000"/>
          </a:bodyPr>
          <a:lstStyle/>
          <a:p>
            <a:pPr marL="233172" lvl="0" indent="-233172" defTabSz="310895">
              <a:lnSpc>
                <a:spcPct val="120000"/>
              </a:lnSpc>
              <a:spcBef>
                <a:spcPts val="300"/>
              </a:spcBef>
              <a:defRPr sz="1800">
                <a:uFillTx/>
              </a:defRPr>
            </a:pPr>
            <a:r>
              <a:rPr lang="en-US" sz="3200" b="1" dirty="0">
                <a:uFill>
                  <a:solidFill/>
                </a:uFill>
              </a:rPr>
              <a:t>People determine </a:t>
            </a:r>
            <a:r>
              <a:rPr lang="en-US" sz="3200" dirty="0">
                <a:uFill>
                  <a:solidFill/>
                </a:uFill>
              </a:rPr>
              <a:t>the kind of food system they want, as long as it is ecologically sustainable.</a:t>
            </a:r>
          </a:p>
          <a:p>
            <a:pPr marL="233172" lvl="0" indent="-233172" defTabSz="310895">
              <a:lnSpc>
                <a:spcPct val="80000"/>
              </a:lnSpc>
              <a:spcBef>
                <a:spcPts val="300"/>
              </a:spcBef>
              <a:defRPr sz="1800">
                <a:uFillTx/>
              </a:defRPr>
            </a:pPr>
            <a:endParaRPr lang="en-US" sz="2000" i="1" dirty="0">
              <a:uFill>
                <a:solidFill/>
              </a:uFill>
            </a:endParaRPr>
          </a:p>
          <a:p>
            <a:pPr marL="233172" lvl="0" indent="-233172" defTabSz="310895">
              <a:lnSpc>
                <a:spcPct val="80000"/>
              </a:lnSpc>
              <a:spcBef>
                <a:spcPts val="300"/>
              </a:spcBef>
              <a:defRPr sz="1800">
                <a:uFillTx/>
              </a:defRPr>
            </a:pPr>
            <a:endParaRPr lang="en-US" sz="2000" i="1" dirty="0">
              <a:uFill>
                <a:solidFill/>
              </a:uFill>
            </a:endParaRPr>
          </a:p>
          <a:p>
            <a:pPr marL="233172" lvl="0" indent="-233172" defTabSz="310895">
              <a:lnSpc>
                <a:spcPct val="80000"/>
              </a:lnSpc>
              <a:spcBef>
                <a:spcPts val="300"/>
              </a:spcBef>
              <a:defRPr sz="1800">
                <a:uFillTx/>
              </a:defRPr>
            </a:pPr>
            <a:endParaRPr lang="en-US" sz="2000" i="1" dirty="0">
              <a:uFill>
                <a:solidFill/>
              </a:uFill>
            </a:endParaRPr>
          </a:p>
          <a:p>
            <a:pPr marL="233172" lvl="0" indent="-233172" defTabSz="310895">
              <a:lnSpc>
                <a:spcPct val="80000"/>
              </a:lnSpc>
              <a:spcBef>
                <a:spcPts val="300"/>
              </a:spcBef>
              <a:defRPr sz="1800">
                <a:uFillTx/>
              </a:defRPr>
            </a:pPr>
            <a:r>
              <a:rPr lang="en-US" sz="2000" i="1" dirty="0">
                <a:uFill>
                  <a:solidFill/>
                </a:uFill>
              </a:rPr>
              <a:t> </a:t>
            </a:r>
            <a:r>
              <a:rPr lang="en-US" i="1" dirty="0">
                <a:solidFill>
                  <a:schemeClr val="tx1"/>
                </a:solidFill>
                <a:uFill>
                  <a:solidFill/>
                </a:uFill>
                <a:hlinkClick r:id="rId4"/>
              </a:rPr>
              <a:t>http://viacampesina.org/en/index.php/main-issues-mainmenu-27/food-sovereignty-and-trade-mainmenu-38</a:t>
            </a:r>
            <a:r>
              <a:rPr lang="en-US" i="1" dirty="0">
                <a:solidFill>
                  <a:schemeClr val="tx1"/>
                </a:solidFill>
                <a:uFill>
                  <a:solidFill/>
                </a:uFill>
              </a:rPr>
              <a:t> </a:t>
            </a:r>
            <a:endParaRPr lang="en-US" sz="2000" i="1" dirty="0">
              <a:solidFill>
                <a:schemeClr val="tx1"/>
              </a:solidFill>
              <a:uFill>
                <a:solidFill/>
              </a:uFill>
            </a:endParaRPr>
          </a:p>
          <a:p>
            <a:endParaRPr lang="en-US" dirty="0"/>
          </a:p>
        </p:txBody>
      </p:sp>
      <p:pic>
        <p:nvPicPr>
          <p:cNvPr id="10" name="image5.jp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2030" y="5848917"/>
            <a:ext cx="1942742" cy="10148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/>
          </p:cNvSpPr>
          <p:nvPr>
            <p:ph type="title"/>
          </p:nvPr>
        </p:nvSpPr>
        <p:spPr>
          <a:xfrm>
            <a:off x="4734424" y="2362200"/>
            <a:ext cx="3300984" cy="76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>
                <a:uFillTx/>
              </a:defRPr>
            </a:pPr>
            <a:r>
              <a:rPr sz="4000" dirty="0" smtClean="0">
                <a:uFill>
                  <a:solidFill/>
                </a:uFill>
              </a:rPr>
              <a:t>Food </a:t>
            </a:r>
            <a:r>
              <a:rPr sz="4000" dirty="0">
                <a:uFill>
                  <a:solidFill/>
                </a:uFill>
              </a:rPr>
              <a:t>Desert</a:t>
            </a:r>
          </a:p>
        </p:txBody>
      </p:sp>
      <p:sp>
        <p:nvSpPr>
          <p:cNvPr id="74" name="Shape 74"/>
          <p:cNvSpPr>
            <a:spLocks noGrp="1"/>
          </p:cNvSpPr>
          <p:nvPr>
            <p:ph type="body" sz="half" idx="2"/>
          </p:nvPr>
        </p:nvSpPr>
        <p:spPr>
          <a:xfrm>
            <a:off x="4750513" y="3276600"/>
            <a:ext cx="3300573" cy="29718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lnSpc>
                <a:spcPct val="90000"/>
              </a:lnSpc>
              <a:spcBef>
                <a:spcPts val="600"/>
              </a:spcBef>
              <a:buSzTx/>
              <a:buNone/>
              <a:defRPr sz="1800">
                <a:uFillTx/>
              </a:defRPr>
            </a:pPr>
            <a:r>
              <a:rPr sz="2000" dirty="0">
                <a:uFill>
                  <a:solidFill/>
                </a:uFill>
              </a:rPr>
              <a:t>Neighborhoods with little or no access to large grocery stores that offer fresh and affordable </a:t>
            </a:r>
            <a:r>
              <a:rPr sz="2000" dirty="0" smtClean="0">
                <a:uFill>
                  <a:solidFill/>
                </a:uFill>
              </a:rPr>
              <a:t>foods</a:t>
            </a:r>
            <a:r>
              <a:rPr lang="en-US" sz="2000" dirty="0" smtClean="0">
                <a:uFill>
                  <a:solidFill/>
                </a:uFill>
              </a:rPr>
              <a:t>.</a:t>
            </a:r>
          </a:p>
          <a:p>
            <a:pPr lvl="0">
              <a:lnSpc>
                <a:spcPct val="90000"/>
              </a:lnSpc>
              <a:spcBef>
                <a:spcPts val="600"/>
              </a:spcBef>
              <a:buSzTx/>
              <a:buNone/>
              <a:defRPr sz="1800">
                <a:uFillTx/>
              </a:defRPr>
            </a:pPr>
            <a:endParaRPr lang="en-US" sz="2000" dirty="0" smtClean="0">
              <a:uFill>
                <a:solidFill/>
              </a:uFill>
            </a:endParaRPr>
          </a:p>
          <a:p>
            <a:pPr lvl="0">
              <a:lnSpc>
                <a:spcPct val="90000"/>
              </a:lnSpc>
              <a:spcBef>
                <a:spcPts val="600"/>
              </a:spcBef>
              <a:buSzTx/>
              <a:buNone/>
              <a:defRPr sz="1800">
                <a:uFillTx/>
              </a:defRPr>
            </a:pPr>
            <a:r>
              <a:rPr lang="en-US" sz="2500" b="1" dirty="0" smtClean="0">
                <a:solidFill>
                  <a:srgbClr val="C00000"/>
                </a:solidFill>
                <a:uFill>
                  <a:solidFill/>
                </a:uFill>
              </a:rPr>
              <a:t>Is this a good term?</a:t>
            </a:r>
            <a:endParaRPr sz="2500" b="1" dirty="0">
              <a:solidFill>
                <a:srgbClr val="C00000"/>
              </a:solidFill>
              <a:uFill>
                <a:solidFill/>
              </a:uFill>
            </a:endParaRPr>
          </a:p>
        </p:txBody>
      </p:sp>
      <p:sp>
        <p:nvSpPr>
          <p:cNvPr id="75" name="Shape 7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9</a:t>
            </a:fld>
            <a:endParaRPr sz="1200">
              <a:solidFill>
                <a:srgbClr val="888888"/>
              </a:solidFill>
              <a:uFill>
                <a:solidFill>
                  <a:srgbClr val="888888"/>
                </a:solidFill>
              </a:u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48200" y="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Definitions:</a:t>
            </a:r>
          </a:p>
        </p:txBody>
      </p:sp>
      <p:pic>
        <p:nvPicPr>
          <p:cNvPr id="8" name="image31.png" descr="Picture 2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58689" y="0"/>
            <a:ext cx="2819400" cy="6248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6" name="image5.jp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2030" y="5848917"/>
            <a:ext cx="1942742" cy="10148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457200"/>
            <a:ext cx="3300984" cy="146304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Food Desert</a:t>
            </a:r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</a:rPr>
              <a:t>?</a:t>
            </a:r>
            <a:endParaRPr lang="en-US" sz="3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0" y="2438400"/>
            <a:ext cx="3657600" cy="3214249"/>
          </a:xfrm>
        </p:spPr>
        <p:txBody>
          <a:bodyPr>
            <a:normAutofit fontScale="92500" lnSpcReduction="10000"/>
          </a:bodyPr>
          <a:lstStyle/>
          <a:p>
            <a:pPr marL="285750" lvl="0" indent="-285750">
              <a:lnSpc>
                <a:spcPct val="90000"/>
              </a:lnSpc>
              <a:spcBef>
                <a:spcPts val="600"/>
              </a:spcBef>
              <a:buSzTx/>
              <a:buFont typeface="Arial" panose="020B0604020202020204" pitchFamily="34" charset="0"/>
              <a:buChar char="•"/>
              <a:defRPr sz="1800">
                <a:uFillTx/>
              </a:defRPr>
            </a:pPr>
            <a:r>
              <a:rPr lang="en-US" sz="2400" dirty="0">
                <a:uFill>
                  <a:solidFill/>
                </a:uFill>
              </a:rPr>
              <a:t>A desert is a vibrant </a:t>
            </a:r>
            <a:r>
              <a:rPr lang="en-US" sz="2400" dirty="0" smtClean="0">
                <a:uFill>
                  <a:solidFill/>
                </a:uFill>
              </a:rPr>
              <a:t>ecosystem.</a:t>
            </a:r>
            <a:endParaRPr lang="en-US" sz="2400" dirty="0">
              <a:uFill>
                <a:solidFill/>
              </a:uFill>
            </a:endParaRPr>
          </a:p>
          <a:p>
            <a:pPr marL="285750" lvl="0" indent="-285750">
              <a:lnSpc>
                <a:spcPct val="90000"/>
              </a:lnSpc>
              <a:spcBef>
                <a:spcPts val="600"/>
              </a:spcBef>
              <a:buSzTx/>
              <a:buFont typeface="Arial" panose="020B0604020202020204" pitchFamily="34" charset="0"/>
              <a:buChar char="•"/>
              <a:defRPr sz="1800">
                <a:uFillTx/>
              </a:defRPr>
            </a:pPr>
            <a:r>
              <a:rPr lang="en-US" sz="2400" dirty="0" smtClean="0">
                <a:uFill>
                  <a:solidFill/>
                </a:uFill>
              </a:rPr>
              <a:t>Grocery </a:t>
            </a:r>
            <a:r>
              <a:rPr lang="en-US" sz="2400" dirty="0">
                <a:uFill>
                  <a:solidFill/>
                </a:uFill>
              </a:rPr>
              <a:t>stores are not a measure of food security.</a:t>
            </a:r>
          </a:p>
          <a:p>
            <a:pPr marL="285750" lvl="0" indent="-285750">
              <a:lnSpc>
                <a:spcPct val="90000"/>
              </a:lnSpc>
              <a:spcBef>
                <a:spcPts val="600"/>
              </a:spcBef>
              <a:buSzTx/>
              <a:buFont typeface="Arial" panose="020B0604020202020204" pitchFamily="34" charset="0"/>
              <a:buChar char="•"/>
              <a:defRPr sz="1800">
                <a:uFillTx/>
              </a:defRPr>
            </a:pPr>
            <a:r>
              <a:rPr lang="en-US" sz="2400" dirty="0">
                <a:uFill>
                  <a:solidFill/>
                </a:uFill>
              </a:rPr>
              <a:t>I</a:t>
            </a:r>
            <a:r>
              <a:rPr lang="en-US" sz="2400" dirty="0" smtClean="0">
                <a:uFill>
                  <a:solidFill/>
                </a:uFill>
              </a:rPr>
              <a:t>ntentional </a:t>
            </a:r>
            <a:r>
              <a:rPr lang="en-US" sz="2400" dirty="0">
                <a:uFill>
                  <a:solidFill/>
                </a:uFill>
              </a:rPr>
              <a:t>political and historical factors </a:t>
            </a:r>
            <a:r>
              <a:rPr lang="en-US" sz="2400" dirty="0" smtClean="0">
                <a:uFill>
                  <a:solidFill/>
                </a:uFill>
              </a:rPr>
              <a:t>limit </a:t>
            </a:r>
            <a:r>
              <a:rPr lang="en-US" sz="2400" dirty="0">
                <a:uFill>
                  <a:solidFill/>
                </a:uFill>
              </a:rPr>
              <a:t>availability of healthy food in certain neighborhoods.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idx="1"/>
          </p:nvPr>
        </p:nvSpPr>
        <p:spPr/>
      </p:sp>
      <p:pic>
        <p:nvPicPr>
          <p:cNvPr id="28676" name="Picture 4" descr="https://www.emeralddesert.com/wp-content/uploads/2013/08/bigstock-Blooming-Desert-320004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683"/>
          <a:stretch/>
        </p:blipFill>
        <p:spPr bwMode="auto">
          <a:xfrm>
            <a:off x="993400" y="685800"/>
            <a:ext cx="3367585" cy="5435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5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030" y="5848917"/>
            <a:ext cx="1942742" cy="101486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042742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/>
          </p:cNvSpPr>
          <p:nvPr>
            <p:ph type="title"/>
          </p:nvPr>
        </p:nvSpPr>
        <p:spPr>
          <a:xfrm>
            <a:off x="4734424" y="2362200"/>
            <a:ext cx="3300984" cy="7620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>
              <a:defRPr sz="1800">
                <a:uFillTx/>
              </a:defRPr>
            </a:pPr>
            <a:r>
              <a:rPr sz="4000" dirty="0" smtClean="0">
                <a:uFill>
                  <a:solidFill/>
                </a:uFill>
              </a:rPr>
              <a:t>Food Desert</a:t>
            </a:r>
            <a:r>
              <a:rPr lang="en-US" sz="4000" dirty="0" smtClean="0">
                <a:uFill>
                  <a:solidFill/>
                </a:uFill>
              </a:rPr>
              <a:t>?</a:t>
            </a:r>
            <a:endParaRPr sz="4000" dirty="0">
              <a:uFill>
                <a:solidFill/>
              </a:uFill>
            </a:endParaRPr>
          </a:p>
        </p:txBody>
      </p:sp>
      <p:sp>
        <p:nvSpPr>
          <p:cNvPr id="74" name="Shape 74"/>
          <p:cNvSpPr>
            <a:spLocks noGrp="1"/>
          </p:cNvSpPr>
          <p:nvPr>
            <p:ph type="body" sz="half" idx="2"/>
          </p:nvPr>
        </p:nvSpPr>
        <p:spPr>
          <a:xfrm>
            <a:off x="4750513" y="3276600"/>
            <a:ext cx="3300573" cy="29718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lnSpc>
                <a:spcPct val="90000"/>
              </a:lnSpc>
              <a:spcBef>
                <a:spcPts val="600"/>
              </a:spcBef>
              <a:buSzTx/>
              <a:buNone/>
              <a:defRPr sz="1800">
                <a:uFillTx/>
              </a:defRPr>
            </a:pPr>
            <a:r>
              <a:rPr lang="en-US" sz="2000" dirty="0" smtClean="0">
                <a:uFill>
                  <a:solidFill/>
                </a:uFill>
              </a:rPr>
              <a:t>No.</a:t>
            </a:r>
          </a:p>
          <a:p>
            <a:pPr lvl="0">
              <a:lnSpc>
                <a:spcPct val="90000"/>
              </a:lnSpc>
              <a:spcBef>
                <a:spcPts val="600"/>
              </a:spcBef>
              <a:buSzTx/>
              <a:buNone/>
              <a:defRPr sz="1800">
                <a:uFillTx/>
              </a:defRPr>
            </a:pPr>
            <a:endParaRPr lang="en-US" sz="2000" dirty="0" smtClean="0">
              <a:uFill>
                <a:solidFill/>
              </a:uFill>
            </a:endParaRPr>
          </a:p>
          <a:p>
            <a:pPr lvl="0">
              <a:lnSpc>
                <a:spcPct val="90000"/>
              </a:lnSpc>
              <a:spcBef>
                <a:spcPts val="600"/>
              </a:spcBef>
              <a:buSzTx/>
              <a:buNone/>
              <a:defRPr sz="1800">
                <a:uFillTx/>
              </a:defRPr>
            </a:pPr>
            <a:r>
              <a:rPr sz="2000" dirty="0" smtClean="0">
                <a:uFill>
                  <a:solidFill/>
                </a:uFill>
              </a:rPr>
              <a:t>A </a:t>
            </a:r>
            <a:r>
              <a:rPr sz="2000" dirty="0">
                <a:uFill>
                  <a:solidFill/>
                </a:uFill>
              </a:rPr>
              <a:t>more accurate </a:t>
            </a:r>
            <a:r>
              <a:rPr sz="2000" dirty="0" smtClean="0">
                <a:uFill>
                  <a:solidFill/>
                </a:uFill>
              </a:rPr>
              <a:t>term</a:t>
            </a:r>
            <a:r>
              <a:rPr lang="en-US" sz="2000" dirty="0" smtClean="0">
                <a:uFill>
                  <a:solidFill/>
                </a:uFill>
              </a:rPr>
              <a:t>:</a:t>
            </a:r>
            <a:r>
              <a:rPr sz="2000" dirty="0" smtClean="0">
                <a:uFill>
                  <a:solidFill/>
                </a:uFill>
              </a:rPr>
              <a:t> </a:t>
            </a:r>
            <a:r>
              <a:rPr lang="en-US" sz="2500" dirty="0" smtClean="0">
                <a:uFill>
                  <a:solidFill/>
                </a:uFill>
              </a:rPr>
              <a:t/>
            </a:r>
            <a:br>
              <a:rPr lang="en-US" sz="2500" dirty="0" smtClean="0">
                <a:uFill>
                  <a:solidFill/>
                </a:uFill>
              </a:rPr>
            </a:br>
            <a:r>
              <a:rPr sz="2500" b="1" dirty="0" smtClean="0">
                <a:solidFill>
                  <a:srgbClr val="C00000"/>
                </a:solidFill>
                <a:uFill>
                  <a:solidFill/>
                </a:uFill>
              </a:rPr>
              <a:t>Food </a:t>
            </a:r>
            <a:r>
              <a:rPr sz="2500" b="1" dirty="0">
                <a:solidFill>
                  <a:srgbClr val="C00000"/>
                </a:solidFill>
                <a:uFill>
                  <a:solidFill/>
                </a:uFill>
              </a:rPr>
              <a:t>Apartheid.  </a:t>
            </a:r>
          </a:p>
        </p:txBody>
      </p:sp>
      <p:sp>
        <p:nvSpPr>
          <p:cNvPr id="75" name="Shape 7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11</a:t>
            </a:fld>
            <a:endParaRPr sz="1200">
              <a:solidFill>
                <a:srgbClr val="888888"/>
              </a:solidFill>
              <a:uFill>
                <a:solidFill>
                  <a:srgbClr val="888888"/>
                </a:solidFill>
              </a:uFill>
            </a:endParaRPr>
          </a:p>
        </p:txBody>
      </p:sp>
      <p:pic>
        <p:nvPicPr>
          <p:cNvPr id="76" name="image5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030" y="5848917"/>
            <a:ext cx="1942742" cy="1014866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extBox 6"/>
          <p:cNvSpPr txBox="1"/>
          <p:nvPr/>
        </p:nvSpPr>
        <p:spPr>
          <a:xfrm>
            <a:off x="4648200" y="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Definitions:</a:t>
            </a:r>
          </a:p>
        </p:txBody>
      </p:sp>
      <p:pic>
        <p:nvPicPr>
          <p:cNvPr id="29698" name="Picture 2" descr="http://www.bdlive.co.za/incoming/2013/12/05/wealth-poverty-sign-xxx/ALTERNATES/crop_400x250/wealth+poverty+sign+XXX+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400" y="1905000"/>
            <a:ext cx="3426199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3344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/>
          </p:cNvSpPr>
          <p:nvPr>
            <p:ph type="title"/>
          </p:nvPr>
        </p:nvSpPr>
        <p:spPr>
          <a:xfrm>
            <a:off x="4734424" y="2133600"/>
            <a:ext cx="3300984" cy="7620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>
              <a:defRPr sz="1800">
                <a:uFillTx/>
              </a:defRPr>
            </a:pPr>
            <a:r>
              <a:rPr sz="4000" dirty="0" smtClean="0">
                <a:uFill>
                  <a:solidFill/>
                </a:uFill>
              </a:rPr>
              <a:t>Food </a:t>
            </a:r>
            <a:r>
              <a:rPr lang="en-US" sz="4000" dirty="0" smtClean="0">
                <a:uFill>
                  <a:solidFill/>
                </a:uFill>
              </a:rPr>
              <a:t>Apartheid:</a:t>
            </a:r>
            <a:endParaRPr sz="4000" dirty="0">
              <a:uFill>
                <a:solidFill/>
              </a:uFill>
            </a:endParaRPr>
          </a:p>
        </p:txBody>
      </p:sp>
      <p:sp>
        <p:nvSpPr>
          <p:cNvPr id="74" name="Shape 74"/>
          <p:cNvSpPr>
            <a:spLocks noGrp="1"/>
          </p:cNvSpPr>
          <p:nvPr>
            <p:ph type="body" sz="half" idx="2"/>
          </p:nvPr>
        </p:nvSpPr>
        <p:spPr>
          <a:xfrm>
            <a:off x="4572001" y="2971800"/>
            <a:ext cx="3479086" cy="4191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lnSpc>
                <a:spcPct val="90000"/>
              </a:lnSpc>
              <a:spcBef>
                <a:spcPts val="600"/>
              </a:spcBef>
              <a:buSzTx/>
              <a:buNone/>
              <a:defRPr sz="1800">
                <a:uFillTx/>
              </a:defRPr>
            </a:pPr>
            <a:r>
              <a:rPr lang="en-US" sz="2000" dirty="0" smtClean="0">
                <a:solidFill>
                  <a:schemeClr val="tx1"/>
                </a:solidFill>
                <a:uFill>
                  <a:solidFill/>
                </a:uFill>
              </a:rPr>
              <a:t>The intentional, systematic marketing and distribution of profitable, nutrient-poor, disease-causing foods to neighborhoods experiencing income challenges, mainly, communities of color (i.e. communities receiving the most food assistance dollars).</a:t>
            </a:r>
            <a:endParaRPr sz="2000" dirty="0">
              <a:solidFill>
                <a:schemeClr val="tx1"/>
              </a:solidFill>
              <a:uFill>
                <a:solidFill/>
              </a:uFill>
            </a:endParaRPr>
          </a:p>
        </p:txBody>
      </p:sp>
      <p:sp>
        <p:nvSpPr>
          <p:cNvPr id="75" name="Shape 7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12</a:t>
            </a:fld>
            <a:endParaRPr sz="1200">
              <a:solidFill>
                <a:srgbClr val="888888"/>
              </a:solidFill>
              <a:uFill>
                <a:solidFill>
                  <a:srgbClr val="888888"/>
                </a:solidFill>
              </a:uFill>
            </a:endParaRPr>
          </a:p>
        </p:txBody>
      </p:sp>
      <p:pic>
        <p:nvPicPr>
          <p:cNvPr id="76" name="image5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030" y="5848917"/>
            <a:ext cx="1942742" cy="1014866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extBox 6"/>
          <p:cNvSpPr txBox="1"/>
          <p:nvPr/>
        </p:nvSpPr>
        <p:spPr>
          <a:xfrm>
            <a:off x="4648200" y="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Definitions:</a:t>
            </a:r>
          </a:p>
        </p:txBody>
      </p:sp>
      <p:pic>
        <p:nvPicPr>
          <p:cNvPr id="29698" name="Picture 2" descr="http://www.bdlive.co.za/incoming/2013/12/05/wealth-poverty-sign-xxx/ALTERNATES/crop_400x250/wealth+poverty+sign+XXX+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400" y="1905000"/>
            <a:ext cx="3426199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774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/>
          </p:cNvSpPr>
          <p:nvPr>
            <p:ph type="title"/>
          </p:nvPr>
        </p:nvSpPr>
        <p:spPr>
          <a:xfrm>
            <a:off x="1258645" y="1066800"/>
            <a:ext cx="6637468" cy="1362075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defRPr sz="1800" b="0" cap="none">
                <a:uFillTx/>
              </a:defRPr>
            </a:pPr>
            <a:r>
              <a:rPr lang="en-US" sz="2700" dirty="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Why Do Our Neighborhoods Experience Food </a:t>
            </a:r>
            <a:r>
              <a:rPr lang="en-US" sz="2700" dirty="0" smtClean="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Apartheid?</a:t>
            </a:r>
            <a:r>
              <a:rPr lang="en-US" sz="2700" dirty="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/>
            </a:r>
            <a:br>
              <a:rPr lang="en-US" sz="2700" dirty="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</a:br>
            <a:r>
              <a:rPr sz="2700" b="1" cap="all" dirty="0" smtClean="0">
                <a:uFill>
                  <a:solidFill/>
                </a:uFill>
              </a:rPr>
              <a:t>It's </a:t>
            </a:r>
            <a:r>
              <a:rPr sz="2700" b="1" cap="all" dirty="0">
                <a:uFill>
                  <a:solidFill/>
                </a:uFill>
              </a:rPr>
              <a:t>profitable for the food industry.</a:t>
            </a:r>
          </a:p>
        </p:txBody>
      </p:sp>
      <p:sp>
        <p:nvSpPr>
          <p:cNvPr id="70" name="Shape 70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13</a:t>
            </a:fld>
            <a:endParaRPr sz="1200">
              <a:solidFill>
                <a:srgbClr val="888888"/>
              </a:solidFill>
              <a:uFill>
                <a:solidFill>
                  <a:srgbClr val="888888"/>
                </a:solidFill>
              </a:uFill>
            </a:endParaRPr>
          </a:p>
        </p:txBody>
      </p:sp>
      <p:pic>
        <p:nvPicPr>
          <p:cNvPr id="71" name="image5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030" y="5848917"/>
            <a:ext cx="1942742" cy="1014866"/>
          </a:xfrm>
          <a:prstGeom prst="rect">
            <a:avLst/>
          </a:prstGeom>
          <a:ln w="12700">
            <a:miter lim="400000"/>
          </a:ln>
        </p:spPr>
      </p:pic>
      <p:pic>
        <p:nvPicPr>
          <p:cNvPr id="30722" name="Picture 2" descr="http://i.huffpost.com/gen/1415013/images/o-FAST-FOOD-WORKER-TAXPAYERS-faceboo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3048000"/>
            <a:ext cx="6629400" cy="331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 sz="3900"/>
            </a:lvl1pPr>
          </a:lstStyle>
          <a:p>
            <a:pPr lvl="0">
              <a:defRPr sz="1800">
                <a:uFillTx/>
              </a:defRPr>
            </a:pPr>
            <a:r>
              <a:rPr sz="3900" dirty="0">
                <a:uFill>
                  <a:solidFill/>
                </a:uFill>
              </a:rPr>
              <a:t>How we got the food system we </a:t>
            </a:r>
            <a:r>
              <a:rPr sz="3900" dirty="0" smtClean="0">
                <a:uFill>
                  <a:solidFill/>
                </a:uFill>
              </a:rPr>
              <a:t>have</a:t>
            </a:r>
            <a:r>
              <a:rPr lang="en-US" sz="3900" dirty="0" smtClean="0">
                <a:uFill>
                  <a:solidFill/>
                </a:uFill>
              </a:rPr>
              <a:t>.</a:t>
            </a:r>
            <a:endParaRPr sz="3900" dirty="0">
              <a:uFill>
                <a:solidFill/>
              </a:uFill>
            </a:endParaRPr>
          </a:p>
        </p:txBody>
      </p:sp>
      <p:sp>
        <p:nvSpPr>
          <p:cNvPr id="139" name="Shape 139"/>
          <p:cNvSpPr>
            <a:spLocks noGrp="1"/>
          </p:cNvSpPr>
          <p:nvPr>
            <p:ph type="body" sz="half" idx="2"/>
          </p:nvPr>
        </p:nvSpPr>
        <p:spPr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212834" lvl="0" indent="-212834">
              <a:spcBef>
                <a:spcPts val="400"/>
              </a:spcBef>
              <a:defRPr sz="1800">
                <a:uFillTx/>
              </a:defRPr>
            </a:pPr>
            <a:r>
              <a:rPr dirty="0">
                <a:uFill>
                  <a:solidFill/>
                </a:uFill>
              </a:rPr>
              <a:t>Industrial capitalism moved people from rural </a:t>
            </a:r>
            <a:r>
              <a:rPr dirty="0" smtClean="0">
                <a:uFill>
                  <a:solidFill/>
                </a:uFill>
              </a:rPr>
              <a:t>to </a:t>
            </a:r>
            <a:r>
              <a:rPr dirty="0">
                <a:uFill>
                  <a:solidFill/>
                </a:uFill>
              </a:rPr>
              <a:t>urban spaces. As </a:t>
            </a:r>
            <a:r>
              <a:rPr lang="en-US" dirty="0" smtClean="0">
                <a:uFill>
                  <a:solidFill/>
                </a:uFill>
              </a:rPr>
              <a:t>f</a:t>
            </a:r>
            <a:r>
              <a:rPr dirty="0" smtClean="0">
                <a:uFill>
                  <a:solidFill/>
                </a:uFill>
              </a:rPr>
              <a:t>ewer </a:t>
            </a:r>
            <a:r>
              <a:rPr dirty="0">
                <a:uFill>
                  <a:solidFill/>
                </a:uFill>
              </a:rPr>
              <a:t>people grew their own food</a:t>
            </a:r>
            <a:r>
              <a:rPr dirty="0" smtClean="0">
                <a:uFill>
                  <a:solidFill/>
                </a:uFill>
              </a:rPr>
              <a:t>,</a:t>
            </a:r>
            <a:r>
              <a:rPr lang="en-US" dirty="0" smtClean="0">
                <a:uFill>
                  <a:solidFill/>
                </a:uFill>
              </a:rPr>
              <a:t> the</a:t>
            </a:r>
            <a:r>
              <a:rPr dirty="0" smtClean="0">
                <a:uFill>
                  <a:solidFill/>
                </a:uFill>
              </a:rPr>
              <a:t> </a:t>
            </a:r>
            <a:r>
              <a:rPr dirty="0">
                <a:uFill>
                  <a:solidFill/>
                </a:uFill>
              </a:rPr>
              <a:t>industrial food system gained control of food production</a:t>
            </a:r>
            <a:r>
              <a:rPr dirty="0" smtClean="0">
                <a:uFill>
                  <a:solidFill/>
                </a:uFill>
              </a:rPr>
              <a:t>.</a:t>
            </a:r>
            <a:endParaRPr i="1" dirty="0">
              <a:uFill>
                <a:solidFill/>
              </a:uFill>
            </a:endParaRPr>
          </a:p>
        </p:txBody>
      </p:sp>
      <p:sp>
        <p:nvSpPr>
          <p:cNvPr id="140" name="Shape 140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14</a:t>
            </a:fld>
            <a:endParaRPr sz="1200">
              <a:solidFill>
                <a:srgbClr val="888888"/>
              </a:solidFill>
              <a:uFill>
                <a:solidFill>
                  <a:srgbClr val="888888"/>
                </a:solidFill>
              </a:uFill>
            </a:endParaRPr>
          </a:p>
        </p:txBody>
      </p:sp>
      <p:pic>
        <p:nvPicPr>
          <p:cNvPr id="2050" name="Picture 2" descr="http://webs.bcp.org/sites/vcleary/ModernWorldHistoryTextbook/IndustrialRevolution/Images/sweeper-and-doffer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3" r="7746"/>
          <a:stretch/>
        </p:blipFill>
        <p:spPr bwMode="auto">
          <a:xfrm>
            <a:off x="1003495" y="3276600"/>
            <a:ext cx="3401542" cy="2807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redeemingthedirt.com/wp-content/uploads/2012/02/tj201202060648-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834" y="660009"/>
            <a:ext cx="3276600" cy="2457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5.jp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2030" y="5848917"/>
            <a:ext cx="1942742" cy="10148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/>
          </p:cNvSpPr>
          <p:nvPr>
            <p:ph type="title"/>
          </p:nvPr>
        </p:nvSpPr>
        <p:spPr>
          <a:xfrm>
            <a:off x="4734424" y="2514600"/>
            <a:ext cx="3495176" cy="14630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900"/>
            </a:lvl1pPr>
          </a:lstStyle>
          <a:p>
            <a:pPr lvl="0">
              <a:defRPr sz="1800">
                <a:uFillTx/>
              </a:defRPr>
            </a:pPr>
            <a:r>
              <a:rPr sz="2400" dirty="0">
                <a:uFill>
                  <a:solidFill/>
                </a:uFill>
              </a:rPr>
              <a:t>How we got the food system we </a:t>
            </a:r>
            <a:r>
              <a:rPr sz="2400" dirty="0" smtClean="0">
                <a:uFill>
                  <a:solidFill/>
                </a:uFill>
              </a:rPr>
              <a:t>have</a:t>
            </a:r>
            <a:r>
              <a:rPr lang="en-US" sz="2400" dirty="0" smtClean="0">
                <a:uFill>
                  <a:solidFill/>
                </a:uFill>
              </a:rPr>
              <a:t>.</a:t>
            </a:r>
            <a:endParaRPr sz="2400" dirty="0">
              <a:uFill>
                <a:solidFill/>
              </a:uFill>
            </a:endParaRPr>
          </a:p>
        </p:txBody>
      </p:sp>
      <p:sp>
        <p:nvSpPr>
          <p:cNvPr id="139" name="Shape 139"/>
          <p:cNvSpPr>
            <a:spLocks noGrp="1"/>
          </p:cNvSpPr>
          <p:nvPr>
            <p:ph type="body" sz="half" idx="2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212834" lvl="0" indent="-212834">
              <a:spcBef>
                <a:spcPts val="400"/>
              </a:spcBef>
              <a:defRPr sz="1800">
                <a:uFillTx/>
              </a:defRPr>
            </a:pPr>
            <a:r>
              <a:rPr lang="en-US" dirty="0" smtClean="0">
                <a:uFill>
                  <a:solidFill/>
                </a:uFill>
              </a:rPr>
              <a:t>To increase profit, </a:t>
            </a:r>
            <a:r>
              <a:rPr lang="en-US" sz="1800" dirty="0" smtClean="0">
                <a:uFill>
                  <a:solidFill/>
                </a:uFill>
              </a:rPr>
              <a:t>the </a:t>
            </a:r>
            <a:r>
              <a:rPr lang="en-US" sz="1800" dirty="0">
                <a:uFill>
                  <a:solidFill/>
                </a:uFill>
              </a:rPr>
              <a:t>Industrial Food </a:t>
            </a:r>
            <a:r>
              <a:rPr lang="en-US" sz="1800" dirty="0" smtClean="0">
                <a:uFill>
                  <a:solidFill/>
                </a:uFill>
              </a:rPr>
              <a:t>System has historically exploited workers </a:t>
            </a:r>
            <a:r>
              <a:rPr lang="en-US" sz="1800" dirty="0">
                <a:uFill>
                  <a:solidFill/>
                </a:uFill>
              </a:rPr>
              <a:t>and </a:t>
            </a:r>
            <a:r>
              <a:rPr lang="en-US" sz="1800" dirty="0" smtClean="0">
                <a:uFill>
                  <a:solidFill/>
                </a:uFill>
              </a:rPr>
              <a:t>brutalized </a:t>
            </a:r>
            <a:r>
              <a:rPr lang="en-US" sz="1800" dirty="0">
                <a:uFill>
                  <a:solidFill/>
                </a:uFill>
              </a:rPr>
              <a:t>animals. </a:t>
            </a:r>
            <a:endParaRPr i="1" dirty="0">
              <a:uFill>
                <a:solidFill/>
              </a:uFill>
            </a:endParaRPr>
          </a:p>
        </p:txBody>
      </p:sp>
      <p:sp>
        <p:nvSpPr>
          <p:cNvPr id="140" name="Shape 140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15</a:t>
            </a:fld>
            <a:endParaRPr sz="1200">
              <a:solidFill>
                <a:srgbClr val="888888"/>
              </a:solidFill>
              <a:uFill>
                <a:solidFill>
                  <a:srgbClr val="888888"/>
                </a:solidFill>
              </a:uFill>
            </a:endParaRPr>
          </a:p>
        </p:txBody>
      </p:sp>
      <p:pic>
        <p:nvPicPr>
          <p:cNvPr id="7" name="image7.jpg" descr="chicken07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07013" y="3657600"/>
            <a:ext cx="3343421" cy="2514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image22.png" descr="Picture 4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14400" y="609600"/>
            <a:ext cx="3488786" cy="2971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image5.jp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2030" y="5848917"/>
            <a:ext cx="1942742" cy="101486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874908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03" t="61148" r="36752"/>
          <a:stretch/>
        </p:blipFill>
        <p:spPr>
          <a:xfrm>
            <a:off x="894648" y="1066800"/>
            <a:ext cx="3601152" cy="4648200"/>
          </a:xfrm>
        </p:spPr>
      </p:pic>
      <p:sp>
        <p:nvSpPr>
          <p:cNvPr id="143" name="Shape 143"/>
          <p:cNvSpPr>
            <a:spLocks noGrp="1"/>
          </p:cNvSpPr>
          <p:nvPr>
            <p:ph type="body" sz="half" idx="2"/>
          </p:nvPr>
        </p:nvSpPr>
        <p:spPr>
          <a:prstGeom prst="rect">
            <a:avLst/>
          </a:prstGeom>
        </p:spPr>
        <p:txBody>
          <a:bodyPr>
            <a:normAutofit fontScale="92500"/>
          </a:bodyPr>
          <a:lstStyle>
            <a:lvl1pPr marL="212834" indent="-212834">
              <a:spcBef>
                <a:spcPts val="400"/>
              </a:spcBef>
              <a:defRPr sz="1800"/>
            </a:lvl1pPr>
          </a:lstStyle>
          <a:p>
            <a:pPr lvl="0">
              <a:defRPr>
                <a:uFillTx/>
              </a:defRPr>
            </a:pPr>
            <a:r>
              <a:rPr dirty="0">
                <a:uFill>
                  <a:solidFill/>
                </a:uFill>
              </a:rPr>
              <a:t>Instead of relying on home-preserved and seasonal foods, people </a:t>
            </a:r>
            <a:r>
              <a:rPr lang="en-US" dirty="0" smtClean="0">
                <a:uFill>
                  <a:solidFill/>
                </a:uFill>
              </a:rPr>
              <a:t>began to </a:t>
            </a:r>
            <a:r>
              <a:rPr dirty="0" smtClean="0">
                <a:uFill>
                  <a:solidFill/>
                </a:uFill>
              </a:rPr>
              <a:t>rel</a:t>
            </a:r>
            <a:r>
              <a:rPr lang="en-US" dirty="0" smtClean="0">
                <a:uFill>
                  <a:solidFill/>
                </a:uFill>
              </a:rPr>
              <a:t>y</a:t>
            </a:r>
            <a:r>
              <a:rPr dirty="0" smtClean="0">
                <a:uFill>
                  <a:solidFill/>
                </a:uFill>
              </a:rPr>
              <a:t> </a:t>
            </a:r>
            <a:r>
              <a:rPr dirty="0">
                <a:uFill>
                  <a:solidFill/>
                </a:uFill>
              </a:rPr>
              <a:t>on industrial preserved foods  and </a:t>
            </a:r>
            <a:r>
              <a:rPr dirty="0" smtClean="0">
                <a:uFill>
                  <a:solidFill/>
                </a:uFill>
              </a:rPr>
              <a:t>refrigeration.</a:t>
            </a:r>
            <a:endParaRPr dirty="0">
              <a:uFill>
                <a:solidFill/>
              </a:uFill>
            </a:endParaRPr>
          </a:p>
        </p:txBody>
      </p:sp>
      <p:sp>
        <p:nvSpPr>
          <p:cNvPr id="144" name="Shape 144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16</a:t>
            </a:fld>
            <a:endParaRPr sz="1200">
              <a:solidFill>
                <a:srgbClr val="888888"/>
              </a:solidFill>
              <a:uFill>
                <a:solidFill>
                  <a:srgbClr val="888888"/>
                </a:solidFill>
              </a:uFill>
            </a:endParaRPr>
          </a:p>
        </p:txBody>
      </p:sp>
      <p:pic>
        <p:nvPicPr>
          <p:cNvPr id="7" name="image5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030" y="5848917"/>
            <a:ext cx="1942742" cy="1014866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hape 138"/>
          <p:cNvSpPr txBox="1">
            <a:spLocks/>
          </p:cNvSpPr>
          <p:nvPr/>
        </p:nvSpPr>
        <p:spPr>
          <a:xfrm>
            <a:off x="4734424" y="2514600"/>
            <a:ext cx="3495176" cy="14630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9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 sz="1800">
                <a:uFillTx/>
              </a:defRPr>
            </a:pPr>
            <a:r>
              <a:rPr lang="en-US" sz="2400" smtClean="0">
                <a:uFill>
                  <a:solidFill/>
                </a:uFill>
              </a:rPr>
              <a:t>How we got the food system we have.</a:t>
            </a:r>
            <a:endParaRPr lang="en-US" sz="2400" dirty="0">
              <a:uFill>
                <a:solidFill/>
              </a:u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/>
          </p:cNvSpPr>
          <p:nvPr>
            <p:ph type="body" sz="half" idx="2"/>
          </p:nvPr>
        </p:nvSpPr>
        <p:spPr>
          <a:prstGeom prst="rect">
            <a:avLst/>
          </a:prstGeom>
        </p:spPr>
        <p:txBody>
          <a:bodyPr lIns="0" tIns="0" rIns="0" bIns="0">
            <a:normAutofit lnSpcReduction="10000"/>
          </a:bodyPr>
          <a:lstStyle/>
          <a:p>
            <a:pPr marL="212834" lvl="0" indent="-212834">
              <a:spcBef>
                <a:spcPts val="400"/>
              </a:spcBef>
              <a:defRPr sz="1800">
                <a:uFillTx/>
              </a:defRPr>
            </a:pPr>
            <a:r>
              <a:rPr dirty="0" smtClean="0">
                <a:uFill>
                  <a:solidFill/>
                </a:uFill>
              </a:rPr>
              <a:t>Transportation systems </a:t>
            </a:r>
            <a:r>
              <a:rPr lang="en-US" dirty="0" smtClean="0">
                <a:uFill>
                  <a:solidFill/>
                </a:uFill>
              </a:rPr>
              <a:t>and </a:t>
            </a:r>
            <a:r>
              <a:rPr lang="en-US" dirty="0">
                <a:uFill>
                  <a:solidFill/>
                </a:uFill>
              </a:rPr>
              <a:t>refrigeration </a:t>
            </a:r>
            <a:r>
              <a:rPr lang="en-US" dirty="0" smtClean="0">
                <a:uFill>
                  <a:solidFill/>
                </a:uFill>
              </a:rPr>
              <a:t>allowed</a:t>
            </a:r>
            <a:r>
              <a:rPr dirty="0" smtClean="0">
                <a:uFill>
                  <a:solidFill/>
                </a:uFill>
              </a:rPr>
              <a:t> food </a:t>
            </a:r>
            <a:r>
              <a:rPr lang="en-US" dirty="0" smtClean="0">
                <a:uFill>
                  <a:solidFill/>
                </a:uFill>
              </a:rPr>
              <a:t>to travel </a:t>
            </a:r>
            <a:r>
              <a:rPr dirty="0" smtClean="0">
                <a:uFill>
                  <a:solidFill/>
                </a:uFill>
              </a:rPr>
              <a:t>thousands of miles </a:t>
            </a:r>
            <a:r>
              <a:rPr lang="en-US" dirty="0">
                <a:uFill>
                  <a:solidFill/>
                </a:uFill>
              </a:rPr>
              <a:t>from </a:t>
            </a:r>
            <a:r>
              <a:rPr lang="en-US" dirty="0" smtClean="0">
                <a:uFill>
                  <a:solidFill/>
                </a:uFill>
              </a:rPr>
              <a:t>where it is grown and/or processed</a:t>
            </a:r>
            <a:r>
              <a:rPr dirty="0" smtClean="0">
                <a:uFill>
                  <a:solidFill/>
                </a:uFill>
              </a:rPr>
              <a:t>. </a:t>
            </a:r>
            <a:r>
              <a:rPr lang="en-US" dirty="0" smtClean="0">
                <a:uFill>
                  <a:solidFill/>
                </a:uFill>
              </a:rPr>
              <a:t>Chemicals extend shelf-life.</a:t>
            </a:r>
          </a:p>
        </p:txBody>
      </p:sp>
      <p:sp>
        <p:nvSpPr>
          <p:cNvPr id="147" name="Shape 147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17</a:t>
            </a:fld>
            <a:endParaRPr sz="1200">
              <a:solidFill>
                <a:srgbClr val="888888"/>
              </a:solidFill>
              <a:uFill>
                <a:solidFill>
                  <a:srgbClr val="888888"/>
                </a:solidFill>
              </a:u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401" y="685800"/>
            <a:ext cx="3349999" cy="5566475"/>
          </a:xfrm>
          <a:prstGeom prst="rect">
            <a:avLst/>
          </a:prstGeom>
        </p:spPr>
      </p:pic>
      <p:pic>
        <p:nvPicPr>
          <p:cNvPr id="7" name="image5.jp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2030" y="5848917"/>
            <a:ext cx="1942742" cy="1014866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hape 138"/>
          <p:cNvSpPr>
            <a:spLocks noGrp="1"/>
          </p:cNvSpPr>
          <p:nvPr>
            <p:ph type="title"/>
          </p:nvPr>
        </p:nvSpPr>
        <p:spPr>
          <a:xfrm>
            <a:off x="4734424" y="2514600"/>
            <a:ext cx="3495176" cy="14630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900"/>
            </a:lvl1pPr>
          </a:lstStyle>
          <a:p>
            <a:pPr lvl="0">
              <a:defRPr sz="1800">
                <a:uFillTx/>
              </a:defRPr>
            </a:pPr>
            <a:r>
              <a:rPr sz="2400" dirty="0">
                <a:uFill>
                  <a:solidFill/>
                </a:uFill>
              </a:rPr>
              <a:t>How we got the food system we </a:t>
            </a:r>
            <a:r>
              <a:rPr sz="2400" dirty="0" smtClean="0">
                <a:uFill>
                  <a:solidFill/>
                </a:uFill>
              </a:rPr>
              <a:t>have</a:t>
            </a:r>
            <a:r>
              <a:rPr lang="en-US" sz="2400" dirty="0" smtClean="0">
                <a:uFill>
                  <a:solidFill/>
                </a:uFill>
              </a:rPr>
              <a:t>.</a:t>
            </a:r>
            <a:endParaRPr sz="2400" dirty="0">
              <a:uFill>
                <a:solidFill/>
              </a:u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/>
          </p:cNvSpPr>
          <p:nvPr>
            <p:ph type="body" sz="half" idx="2"/>
          </p:nvPr>
        </p:nvSpPr>
        <p:spPr>
          <a:xfrm>
            <a:off x="4734630" y="2996184"/>
            <a:ext cx="3300573" cy="294741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12834" lvl="0" indent="-212834">
              <a:spcBef>
                <a:spcPts val="400"/>
              </a:spcBef>
              <a:defRPr sz="1800">
                <a:uFillTx/>
              </a:defRPr>
            </a:pPr>
            <a:r>
              <a:rPr dirty="0">
                <a:uFill>
                  <a:solidFill/>
                </a:uFill>
              </a:rPr>
              <a:t>Chemicals and fossil fuel fertilizers came to dominate agriculture production after WWII. </a:t>
            </a:r>
            <a:endParaRPr lang="en-US" dirty="0" smtClean="0">
              <a:uFill>
                <a:solidFill/>
              </a:uFill>
            </a:endParaRPr>
          </a:p>
          <a:p>
            <a:pPr marL="212834" lvl="0" indent="-212834">
              <a:spcBef>
                <a:spcPts val="400"/>
              </a:spcBef>
              <a:defRPr sz="1800">
                <a:uFillTx/>
              </a:defRPr>
            </a:pPr>
            <a:endParaRPr lang="en-US" dirty="0">
              <a:uFill>
                <a:solidFill/>
              </a:uFill>
            </a:endParaRPr>
          </a:p>
          <a:p>
            <a:pPr marL="212834" lvl="0" indent="-212834">
              <a:spcBef>
                <a:spcPts val="400"/>
              </a:spcBef>
              <a:defRPr sz="1800">
                <a:uFillTx/>
              </a:defRPr>
            </a:pPr>
            <a:endParaRPr lang="en-US" dirty="0" smtClean="0">
              <a:uFill>
                <a:solidFill/>
              </a:uFill>
            </a:endParaRPr>
          </a:p>
          <a:p>
            <a:pPr marL="212834" lvl="0" indent="-212834">
              <a:spcBef>
                <a:spcPts val="400"/>
              </a:spcBef>
              <a:defRPr sz="1800">
                <a:uFillTx/>
              </a:defRPr>
            </a:pPr>
            <a:r>
              <a:rPr dirty="0" smtClean="0">
                <a:uFill>
                  <a:solidFill/>
                </a:uFill>
                <a:hlinkClick r:id="rId2"/>
              </a:rPr>
              <a:t>http</a:t>
            </a:r>
            <a:r>
              <a:rPr dirty="0">
                <a:uFill>
                  <a:solidFill/>
                </a:uFill>
                <a:hlinkClick r:id="rId2"/>
              </a:rPr>
              <a:t>://www.texascenter.org/almanac/Land/PESTICIDESP1.HTML</a:t>
            </a:r>
            <a:r>
              <a:rPr dirty="0">
                <a:uFill>
                  <a:solidFill/>
                </a:uFill>
              </a:rPr>
              <a:t> </a:t>
            </a:r>
          </a:p>
        </p:txBody>
      </p:sp>
      <p:sp>
        <p:nvSpPr>
          <p:cNvPr id="152" name="Shape 152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18</a:t>
            </a:fld>
            <a:endParaRPr sz="1200">
              <a:solidFill>
                <a:srgbClr val="888888"/>
              </a:solidFill>
              <a:uFill>
                <a:solidFill>
                  <a:srgbClr val="888888"/>
                </a:solidFill>
              </a:uFill>
            </a:endParaRPr>
          </a:p>
        </p:txBody>
      </p:sp>
      <p:pic>
        <p:nvPicPr>
          <p:cNvPr id="1026" name="Picture 2" descr="http://www.planetnatural.com/wp-content/uploads/2012/12/pesticide-problem1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86" r="28886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5.jp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2030" y="5848917"/>
            <a:ext cx="1942742" cy="1014866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Shape 138"/>
          <p:cNvSpPr txBox="1">
            <a:spLocks/>
          </p:cNvSpPr>
          <p:nvPr/>
        </p:nvSpPr>
        <p:spPr>
          <a:xfrm>
            <a:off x="4734424" y="1584960"/>
            <a:ext cx="3495176" cy="14630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9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 sz="1800">
                <a:uFillTx/>
              </a:defRPr>
            </a:pPr>
            <a:r>
              <a:rPr lang="en-US" sz="2400" dirty="0" smtClean="0">
                <a:uFill>
                  <a:solidFill/>
                </a:uFill>
              </a:rPr>
              <a:t>How we got the food system we have.</a:t>
            </a:r>
            <a:endParaRPr lang="en-US" sz="2400" dirty="0">
              <a:uFill>
                <a:solidFill/>
              </a:u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/>
          </p:cNvSpPr>
          <p:nvPr>
            <p:ph type="title"/>
          </p:nvPr>
        </p:nvSpPr>
        <p:spPr>
          <a:xfrm>
            <a:off x="457199" y="76200"/>
            <a:ext cx="8229601" cy="1508125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uFillTx/>
              </a:defRPr>
            </a:pPr>
            <a:r>
              <a:rPr lang="en-US" sz="4400" dirty="0">
                <a:uFill>
                  <a:solidFill/>
                </a:uFill>
              </a:rPr>
              <a:t>I</a:t>
            </a:r>
            <a:r>
              <a:rPr sz="4400" dirty="0" smtClean="0">
                <a:uFill>
                  <a:solidFill/>
                </a:uFill>
              </a:rPr>
              <a:t>n </a:t>
            </a:r>
            <a:r>
              <a:rPr sz="4400" dirty="0">
                <a:uFill>
                  <a:solidFill/>
                </a:uFill>
              </a:rPr>
              <a:t>Government</a:t>
            </a:r>
          </a:p>
        </p:txBody>
      </p:sp>
      <p:sp>
        <p:nvSpPr>
          <p:cNvPr id="155" name="Shape 155"/>
          <p:cNvSpPr>
            <a:spLocks noGrp="1"/>
          </p:cNvSpPr>
          <p:nvPr>
            <p:ph type="sldNum" sz="quarter" idx="2"/>
          </p:nvPr>
        </p:nvSpPr>
        <p:spPr>
          <a:xfrm>
            <a:off x="4649096" y="1"/>
            <a:ext cx="3504304" cy="5896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chemeClr val="bg1"/>
                </a:solidFill>
              </a:rPr>
              <a:t>Corporate Influencers </a:t>
            </a:r>
            <a:endParaRPr sz="1600" b="1" dirty="0">
              <a:solidFill>
                <a:schemeClr val="bg1"/>
              </a:solidFill>
              <a:uFill>
                <a:solidFill>
                  <a:srgbClr val="888888"/>
                </a:solidFill>
              </a:uFill>
            </a:endParaRPr>
          </a:p>
        </p:txBody>
      </p:sp>
      <p:pic>
        <p:nvPicPr>
          <p:cNvPr id="156" name="Screen Shot 2014-03-15 at 11.40.19 AM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3400" y="1822345"/>
            <a:ext cx="8077201" cy="3800580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5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030" y="5848917"/>
            <a:ext cx="1942742" cy="10148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/>
          </p:cNvSpPr>
          <p:nvPr>
            <p:ph type="title"/>
          </p:nvPr>
        </p:nvSpPr>
        <p:spPr>
          <a:xfrm>
            <a:off x="457199" y="124197"/>
            <a:ext cx="8229601" cy="1095003"/>
          </a:xfrm>
          <a:prstGeom prst="rect">
            <a:avLst/>
          </a:prstGeom>
        </p:spPr>
        <p:txBody>
          <a:bodyPr lIns="0" tIns="0" rIns="0" bIns="0"/>
          <a:lstStyle/>
          <a:p>
            <a:pPr lvl="0">
              <a:defRPr sz="1800">
                <a:uFillTx/>
              </a:defRPr>
            </a:pPr>
            <a:r>
              <a:rPr lang="en-US" sz="4400" dirty="0" smtClean="0">
                <a:uFill>
                  <a:solidFill/>
                </a:uFill>
              </a:rPr>
              <a:t>In </a:t>
            </a:r>
            <a:r>
              <a:rPr sz="4400" dirty="0" smtClean="0">
                <a:uFill>
                  <a:solidFill/>
                </a:uFill>
              </a:rPr>
              <a:t>Government</a:t>
            </a:r>
            <a:endParaRPr sz="4400" dirty="0">
              <a:uFill>
                <a:solidFill/>
              </a:uFill>
            </a:endParaRPr>
          </a:p>
        </p:txBody>
      </p:sp>
      <p:sp>
        <p:nvSpPr>
          <p:cNvPr id="158" name="Shape 15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59" name="Shape 15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20</a:t>
            </a:fld>
            <a:endParaRPr sz="1200">
              <a:solidFill>
                <a:srgbClr val="888888"/>
              </a:solidFill>
              <a:uFill>
                <a:solidFill>
                  <a:srgbClr val="888888"/>
                </a:solidFill>
              </a:uFill>
            </a:endParaRPr>
          </a:p>
        </p:txBody>
      </p:sp>
      <p:pic>
        <p:nvPicPr>
          <p:cNvPr id="160" name="image17.jpg" descr="monsanto-employees-government-revolving-door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13751" y="1143000"/>
            <a:ext cx="7136175" cy="5352132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55"/>
          <p:cNvSpPr txBox="1">
            <a:spLocks/>
          </p:cNvSpPr>
          <p:nvPr/>
        </p:nvSpPr>
        <p:spPr>
          <a:xfrm>
            <a:off x="4649096" y="1"/>
            <a:ext cx="3504304" cy="5896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ctr"/>
          <a:lstStyle>
            <a:lvl1pPr algn="l" defTabSz="457200">
              <a:defRPr sz="1200">
                <a:solidFill>
                  <a:srgbClr val="FEFEFE"/>
                </a:solidFill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1pPr>
            <a:lvl2pPr indent="4572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2pPr>
            <a:lvl3pPr indent="9144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3pPr>
            <a:lvl4pPr indent="13716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4pPr>
            <a:lvl5pPr indent="18288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5pPr>
            <a:lvl6pPr indent="22860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6pPr>
            <a:lvl7pPr indent="27432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7pPr>
            <a:lvl8pPr indent="32004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8pPr>
            <a:lvl9pPr indent="36576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>
              <a:defRPr sz="1800">
                <a:solidFill>
                  <a:srgbClr val="000000"/>
                </a:solidFill>
                <a:uFillTx/>
              </a:defRPr>
            </a:pPr>
            <a:r>
              <a:rPr lang="en-US" sz="2400" b="1" smtClean="0">
                <a:solidFill>
                  <a:schemeClr val="bg1"/>
                </a:solidFill>
                <a:uFillTx/>
              </a:rPr>
              <a:t>Corporate Influencers </a:t>
            </a:r>
            <a:endParaRPr lang="en-US" sz="1600" b="1" dirty="0">
              <a:solidFill>
                <a:schemeClr val="bg1"/>
              </a:solidFill>
              <a:uFill>
                <a:solidFill>
                  <a:srgbClr val="888888"/>
                </a:solidFill>
              </a:uFill>
            </a:endParaRPr>
          </a:p>
        </p:txBody>
      </p:sp>
      <p:pic>
        <p:nvPicPr>
          <p:cNvPr id="7" name="image5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030" y="5848917"/>
            <a:ext cx="1942742" cy="10148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/>
          </p:cNvSpPr>
          <p:nvPr>
            <p:ph type="title"/>
          </p:nvPr>
        </p:nvSpPr>
        <p:spPr>
          <a:xfrm>
            <a:off x="609599" y="152400"/>
            <a:ext cx="8229601" cy="1095003"/>
          </a:xfrm>
          <a:prstGeom prst="rect">
            <a:avLst/>
          </a:prstGeom>
        </p:spPr>
        <p:txBody>
          <a:bodyPr lIns="0" tIns="0" rIns="0" bIns="0"/>
          <a:lstStyle/>
          <a:p>
            <a:pPr lvl="0">
              <a:defRPr sz="1800">
                <a:uFillTx/>
              </a:defRPr>
            </a:pPr>
            <a:r>
              <a:rPr lang="en-US" sz="4400" dirty="0">
                <a:uFill>
                  <a:solidFill/>
                </a:uFill>
              </a:rPr>
              <a:t>I</a:t>
            </a:r>
            <a:r>
              <a:rPr sz="4400" dirty="0" smtClean="0">
                <a:uFill>
                  <a:solidFill/>
                </a:uFill>
              </a:rPr>
              <a:t>n </a:t>
            </a:r>
            <a:r>
              <a:rPr sz="4400" dirty="0">
                <a:uFill>
                  <a:solidFill/>
                </a:uFill>
              </a:rPr>
              <a:t>Government</a:t>
            </a:r>
          </a:p>
        </p:txBody>
      </p:sp>
      <p:sp>
        <p:nvSpPr>
          <p:cNvPr id="163" name="Shape 16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21</a:t>
            </a:fld>
            <a:endParaRPr sz="1200">
              <a:solidFill>
                <a:srgbClr val="888888"/>
              </a:solidFill>
              <a:uFill>
                <a:solidFill>
                  <a:srgbClr val="888888"/>
                </a:solidFill>
              </a:uFill>
            </a:endParaRPr>
          </a:p>
        </p:txBody>
      </p:sp>
      <p:pic>
        <p:nvPicPr>
          <p:cNvPr id="164" name="Screen Shot 2014-03-15 at 11.36.08 AM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42661" y="1295400"/>
            <a:ext cx="7733724" cy="5194138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55"/>
          <p:cNvSpPr txBox="1">
            <a:spLocks/>
          </p:cNvSpPr>
          <p:nvPr/>
        </p:nvSpPr>
        <p:spPr>
          <a:xfrm>
            <a:off x="4649096" y="1"/>
            <a:ext cx="3504304" cy="5896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ctr"/>
          <a:lstStyle>
            <a:lvl1pPr algn="l" defTabSz="457200">
              <a:defRPr sz="1200">
                <a:solidFill>
                  <a:srgbClr val="FEFEFE"/>
                </a:solidFill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1pPr>
            <a:lvl2pPr indent="4572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2pPr>
            <a:lvl3pPr indent="9144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3pPr>
            <a:lvl4pPr indent="13716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4pPr>
            <a:lvl5pPr indent="18288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5pPr>
            <a:lvl6pPr indent="22860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6pPr>
            <a:lvl7pPr indent="27432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7pPr>
            <a:lvl8pPr indent="32004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8pPr>
            <a:lvl9pPr indent="36576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>
              <a:defRPr sz="1800">
                <a:solidFill>
                  <a:srgbClr val="000000"/>
                </a:solidFill>
                <a:uFillTx/>
              </a:defRPr>
            </a:pPr>
            <a:r>
              <a:rPr lang="en-US" sz="2400" b="1" smtClean="0">
                <a:solidFill>
                  <a:schemeClr val="bg1"/>
                </a:solidFill>
                <a:uFillTx/>
              </a:rPr>
              <a:t>Corporate Influencers </a:t>
            </a:r>
            <a:endParaRPr lang="en-US" sz="1600" b="1" dirty="0">
              <a:solidFill>
                <a:schemeClr val="bg1"/>
              </a:solidFill>
              <a:uFill>
                <a:solidFill>
                  <a:srgbClr val="888888"/>
                </a:solidFill>
              </a:uFill>
            </a:endParaRPr>
          </a:p>
        </p:txBody>
      </p:sp>
      <p:pic>
        <p:nvPicPr>
          <p:cNvPr id="7" name="image5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030" y="5848917"/>
            <a:ext cx="1942742" cy="10148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/>
          </p:cNvSpPr>
          <p:nvPr>
            <p:ph type="title"/>
          </p:nvPr>
        </p:nvSpPr>
        <p:spPr>
          <a:xfrm>
            <a:off x="4734424" y="609600"/>
            <a:ext cx="3300984" cy="609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>
              <a:defRPr sz="1800">
                <a:uFillTx/>
              </a:defRPr>
            </a:pPr>
            <a:r>
              <a:rPr lang="en-US" sz="3200" dirty="0">
                <a:uFill>
                  <a:solidFill/>
                </a:uFill>
              </a:rPr>
              <a:t>I</a:t>
            </a:r>
            <a:r>
              <a:rPr sz="3200" dirty="0" smtClean="0">
                <a:uFill>
                  <a:solidFill/>
                </a:uFill>
              </a:rPr>
              <a:t>n </a:t>
            </a:r>
            <a:r>
              <a:rPr sz="3200" dirty="0">
                <a:uFill>
                  <a:solidFill/>
                </a:uFill>
              </a:rPr>
              <a:t>Government</a:t>
            </a:r>
          </a:p>
        </p:txBody>
      </p:sp>
      <p:sp>
        <p:nvSpPr>
          <p:cNvPr id="163" name="Shape 16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22</a:t>
            </a:fld>
            <a:endParaRPr sz="1200">
              <a:solidFill>
                <a:srgbClr val="888888"/>
              </a:solidFill>
              <a:uFill>
                <a:solidFill>
                  <a:srgbClr val="888888"/>
                </a:solidFill>
              </a:uFill>
            </a:endParaRPr>
          </a:p>
        </p:txBody>
      </p:sp>
      <p:sp>
        <p:nvSpPr>
          <p:cNvPr id="6" name="Shape 155"/>
          <p:cNvSpPr txBox="1">
            <a:spLocks/>
          </p:cNvSpPr>
          <p:nvPr/>
        </p:nvSpPr>
        <p:spPr>
          <a:xfrm>
            <a:off x="4649096" y="1"/>
            <a:ext cx="3504304" cy="5896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ctr"/>
          <a:lstStyle>
            <a:lvl1pPr algn="l" defTabSz="457200">
              <a:defRPr sz="1200">
                <a:solidFill>
                  <a:srgbClr val="FEFEFE"/>
                </a:solidFill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1pPr>
            <a:lvl2pPr indent="4572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2pPr>
            <a:lvl3pPr indent="9144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3pPr>
            <a:lvl4pPr indent="13716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4pPr>
            <a:lvl5pPr indent="18288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5pPr>
            <a:lvl6pPr indent="22860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6pPr>
            <a:lvl7pPr indent="27432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7pPr>
            <a:lvl8pPr indent="32004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8pPr>
            <a:lvl9pPr indent="36576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>
              <a:defRPr sz="1800">
                <a:solidFill>
                  <a:srgbClr val="000000"/>
                </a:solidFill>
                <a:uFillTx/>
              </a:defRPr>
            </a:pPr>
            <a:r>
              <a:rPr lang="en-US" sz="2400" b="1" dirty="0" smtClean="0">
                <a:solidFill>
                  <a:schemeClr val="bg1"/>
                </a:solidFill>
                <a:uFillTx/>
              </a:rPr>
              <a:t>Corporate Influencers </a:t>
            </a:r>
            <a:endParaRPr lang="en-US" sz="1600" b="1" dirty="0">
              <a:solidFill>
                <a:schemeClr val="bg1"/>
              </a:solidFill>
              <a:uFill>
                <a:solidFill>
                  <a:srgbClr val="888888"/>
                </a:solidFill>
              </a:uFill>
            </a:endParaRPr>
          </a:p>
        </p:txBody>
      </p:sp>
      <p:sp>
        <p:nvSpPr>
          <p:cNvPr id="8" name="Shape 289"/>
          <p:cNvSpPr/>
          <p:nvPr/>
        </p:nvSpPr>
        <p:spPr>
          <a:xfrm>
            <a:off x="4724400" y="2408239"/>
            <a:ext cx="3886200" cy="1782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 fontScale="92500" lnSpcReduction="20000"/>
          </a:bodyPr>
          <a:lstStyle/>
          <a:p>
            <a:pPr lvl="0" algn="l">
              <a:defRPr>
                <a:uFillTx/>
              </a:defRPr>
            </a:pPr>
            <a:r>
              <a:rPr sz="2800" dirty="0">
                <a:uFill>
                  <a:solidFill/>
                </a:uFill>
              </a:rPr>
              <a:t>Farm Subsidies </a:t>
            </a:r>
            <a:endParaRPr lang="en-US" sz="2800" dirty="0" smtClean="0">
              <a:uFill>
                <a:solidFill/>
              </a:uFill>
            </a:endParaRPr>
          </a:p>
          <a:p>
            <a:pPr algn="l">
              <a:defRPr>
                <a:uFillTx/>
              </a:defRPr>
            </a:pPr>
            <a:r>
              <a:rPr lang="en-US" sz="2800" i="1" dirty="0"/>
              <a:t>1995-2011</a:t>
            </a:r>
          </a:p>
          <a:p>
            <a:pPr lvl="0" algn="l">
              <a:defRPr>
                <a:uFillTx/>
              </a:defRPr>
            </a:pPr>
            <a:r>
              <a:rPr sz="2800" dirty="0">
                <a:uFill>
                  <a:solidFill/>
                </a:uFill>
              </a:rPr>
              <a:t/>
            </a:r>
            <a:br>
              <a:rPr sz="2800" dirty="0">
                <a:uFill>
                  <a:solidFill/>
                </a:uFill>
              </a:rPr>
            </a:br>
            <a:r>
              <a:rPr sz="2800" dirty="0">
                <a:uFill>
                  <a:solidFill/>
                </a:uFill>
              </a:rPr>
              <a:t/>
            </a:r>
            <a:br>
              <a:rPr sz="2800" dirty="0">
                <a:uFill>
                  <a:solidFill/>
                </a:uFill>
              </a:rPr>
            </a:br>
            <a:endParaRPr sz="2800" dirty="0">
              <a:uFill>
                <a:solidFill/>
              </a:uFill>
            </a:endParaRPr>
          </a:p>
        </p:txBody>
      </p:sp>
      <p:sp>
        <p:nvSpPr>
          <p:cNvPr id="9" name="Shape 290"/>
          <p:cNvSpPr/>
          <p:nvPr/>
        </p:nvSpPr>
        <p:spPr>
          <a:xfrm>
            <a:off x="4649096" y="3299619"/>
            <a:ext cx="3656704" cy="43203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pPr marL="300037" lvl="0" indent="-300037">
              <a:spcBef>
                <a:spcPts val="600"/>
              </a:spcBef>
              <a:buSzPct val="100000"/>
              <a:buFont typeface="Arial"/>
              <a:buChar char="•"/>
              <a:defRPr>
                <a:uFillTx/>
              </a:defRPr>
            </a:pPr>
            <a:r>
              <a:rPr sz="2800" dirty="0">
                <a:uFill>
                  <a:solidFill/>
                </a:uFill>
              </a:rPr>
              <a:t>Nationally </a:t>
            </a:r>
            <a:r>
              <a:rPr lang="en-US" sz="2800" dirty="0" smtClean="0">
                <a:uFill>
                  <a:solidFill/>
                </a:uFill>
              </a:rPr>
              <a:t/>
            </a:r>
            <a:br>
              <a:rPr lang="en-US" sz="2800" dirty="0" smtClean="0">
                <a:uFill>
                  <a:solidFill/>
                </a:uFill>
              </a:rPr>
            </a:br>
            <a:r>
              <a:rPr sz="2800" dirty="0" smtClean="0">
                <a:uFill>
                  <a:solidFill/>
                </a:uFill>
              </a:rPr>
              <a:t>$</a:t>
            </a:r>
            <a:r>
              <a:rPr sz="2800" dirty="0">
                <a:uFill>
                  <a:solidFill/>
                </a:uFill>
              </a:rPr>
              <a:t>277.3 </a:t>
            </a:r>
            <a:r>
              <a:rPr sz="2800" i="1" dirty="0">
                <a:uFill>
                  <a:solidFill/>
                </a:uFill>
              </a:rPr>
              <a:t>billion </a:t>
            </a:r>
            <a:endParaRPr lang="en-US" sz="2800" i="1" dirty="0" smtClean="0">
              <a:uFill>
                <a:solidFill/>
              </a:uFill>
            </a:endParaRPr>
          </a:p>
          <a:p>
            <a:pPr marL="300037" lvl="0" indent="-300037">
              <a:spcBef>
                <a:spcPts val="600"/>
              </a:spcBef>
              <a:buSzPct val="100000"/>
              <a:buFont typeface="Arial"/>
              <a:buChar char="•"/>
              <a:defRPr>
                <a:uFillTx/>
              </a:defRPr>
            </a:pPr>
            <a:r>
              <a:rPr sz="2800" i="1" dirty="0" smtClean="0">
                <a:uFill>
                  <a:solidFill/>
                </a:uFill>
              </a:rPr>
              <a:t>Michigan</a:t>
            </a:r>
            <a:r>
              <a:rPr lang="en-US" sz="2800" i="1" dirty="0" smtClean="0">
                <a:uFill>
                  <a:solidFill/>
                </a:uFill>
              </a:rPr>
              <a:t/>
            </a:r>
            <a:br>
              <a:rPr lang="en-US" sz="2800" i="1" dirty="0" smtClean="0">
                <a:uFill>
                  <a:solidFill/>
                </a:uFill>
              </a:rPr>
            </a:br>
            <a:r>
              <a:rPr sz="2800" i="1" dirty="0" smtClean="0">
                <a:uFill>
                  <a:solidFill/>
                </a:uFill>
              </a:rPr>
              <a:t> </a:t>
            </a:r>
            <a:r>
              <a:rPr sz="2800" dirty="0">
                <a:uFill>
                  <a:solidFill/>
                </a:uFill>
              </a:rPr>
              <a:t>$4.61 </a:t>
            </a:r>
            <a:r>
              <a:rPr sz="2800" i="1" dirty="0" smtClean="0">
                <a:uFill>
                  <a:solidFill/>
                </a:uFill>
              </a:rPr>
              <a:t>billion</a:t>
            </a:r>
            <a:r>
              <a:rPr lang="en-US" sz="2800" i="1" dirty="0" smtClean="0">
                <a:uFill>
                  <a:solidFill/>
                </a:uFill>
              </a:rPr>
              <a:t/>
            </a:r>
            <a:br>
              <a:rPr lang="en-US" sz="2800" i="1" dirty="0" smtClean="0">
                <a:uFill>
                  <a:solidFill/>
                </a:uFill>
              </a:rPr>
            </a:br>
            <a:endParaRPr sz="2800" i="1" dirty="0">
              <a:uFill>
                <a:solidFill/>
              </a:uFill>
            </a:endParaRPr>
          </a:p>
          <a:p>
            <a:pPr lvl="0">
              <a:spcBef>
                <a:spcPts val="600"/>
              </a:spcBef>
              <a:buSzPct val="100000"/>
              <a:defRPr>
                <a:uFillTx/>
              </a:defRPr>
            </a:pPr>
            <a:r>
              <a:rPr sz="1600" i="1" dirty="0">
                <a:uFill>
                  <a:solidFill/>
                </a:uFill>
                <a:hlinkClick r:id="rId2"/>
              </a:rPr>
              <a:t>http://farm.ewg.org/region.php?fips=26000</a:t>
            </a:r>
          </a:p>
        </p:txBody>
      </p:sp>
      <p:pic>
        <p:nvPicPr>
          <p:cNvPr id="10" name="image15.jpg" descr="farm-subsidies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94117" y="4025333"/>
            <a:ext cx="3418449" cy="213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Shape 292"/>
          <p:cNvSpPr/>
          <p:nvPr/>
        </p:nvSpPr>
        <p:spPr>
          <a:xfrm>
            <a:off x="6553200" y="6221730"/>
            <a:ext cx="2133600" cy="269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 algn="r">
              <a:defRPr sz="1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1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￼</a:t>
            </a:r>
          </a:p>
        </p:txBody>
      </p:sp>
      <p:pic>
        <p:nvPicPr>
          <p:cNvPr id="3074" name="Picture 2" descr="http://agrinews-pubs.com/Images/Images/1983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341" y="838200"/>
            <a:ext cx="3048000" cy="2181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5.jp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2030" y="5848917"/>
            <a:ext cx="1942742" cy="101486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154585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/>
          </p:cNvSpPr>
          <p:nvPr>
            <p:ph type="title"/>
          </p:nvPr>
        </p:nvSpPr>
        <p:spPr>
          <a:xfrm>
            <a:off x="4734424" y="609600"/>
            <a:ext cx="3300984" cy="609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>
              <a:defRPr sz="1800">
                <a:uFillTx/>
              </a:defRPr>
            </a:pPr>
            <a:r>
              <a:rPr lang="en-US" sz="3200" dirty="0">
                <a:uFill>
                  <a:solidFill/>
                </a:uFill>
              </a:rPr>
              <a:t>I</a:t>
            </a:r>
            <a:r>
              <a:rPr sz="3200" dirty="0" smtClean="0">
                <a:uFill>
                  <a:solidFill/>
                </a:uFill>
              </a:rPr>
              <a:t>n </a:t>
            </a:r>
            <a:r>
              <a:rPr sz="3200" dirty="0">
                <a:uFill>
                  <a:solidFill/>
                </a:uFill>
              </a:rPr>
              <a:t>Government</a:t>
            </a:r>
          </a:p>
        </p:txBody>
      </p:sp>
      <p:sp>
        <p:nvSpPr>
          <p:cNvPr id="163" name="Shape 16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23</a:t>
            </a:fld>
            <a:endParaRPr sz="1200">
              <a:solidFill>
                <a:srgbClr val="888888"/>
              </a:solidFill>
              <a:uFill>
                <a:solidFill>
                  <a:srgbClr val="888888"/>
                </a:solidFill>
              </a:uFill>
            </a:endParaRPr>
          </a:p>
        </p:txBody>
      </p:sp>
      <p:sp>
        <p:nvSpPr>
          <p:cNvPr id="6" name="Shape 155"/>
          <p:cNvSpPr txBox="1">
            <a:spLocks/>
          </p:cNvSpPr>
          <p:nvPr/>
        </p:nvSpPr>
        <p:spPr>
          <a:xfrm>
            <a:off x="4649096" y="1"/>
            <a:ext cx="3504304" cy="5896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ctr"/>
          <a:lstStyle>
            <a:lvl1pPr algn="l" defTabSz="457200">
              <a:defRPr sz="1200">
                <a:solidFill>
                  <a:srgbClr val="FEFEFE"/>
                </a:solidFill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1pPr>
            <a:lvl2pPr indent="4572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2pPr>
            <a:lvl3pPr indent="9144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3pPr>
            <a:lvl4pPr indent="13716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4pPr>
            <a:lvl5pPr indent="18288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5pPr>
            <a:lvl6pPr indent="22860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6pPr>
            <a:lvl7pPr indent="27432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7pPr>
            <a:lvl8pPr indent="32004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8pPr>
            <a:lvl9pPr indent="36576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>
              <a:defRPr sz="1800">
                <a:solidFill>
                  <a:srgbClr val="000000"/>
                </a:solidFill>
                <a:uFillTx/>
              </a:defRPr>
            </a:pPr>
            <a:r>
              <a:rPr lang="en-US" sz="2400" b="1" dirty="0" smtClean="0">
                <a:solidFill>
                  <a:schemeClr val="bg1"/>
                </a:solidFill>
                <a:uFillTx/>
              </a:rPr>
              <a:t>Corporate Influencers </a:t>
            </a:r>
            <a:endParaRPr lang="en-US" sz="1600" b="1" dirty="0">
              <a:solidFill>
                <a:schemeClr val="bg1"/>
              </a:solidFill>
              <a:uFill>
                <a:solidFill>
                  <a:srgbClr val="888888"/>
                </a:solidFill>
              </a:uFill>
            </a:endParaRPr>
          </a:p>
        </p:txBody>
      </p:sp>
      <p:sp>
        <p:nvSpPr>
          <p:cNvPr id="8" name="Shape 289"/>
          <p:cNvSpPr/>
          <p:nvPr/>
        </p:nvSpPr>
        <p:spPr>
          <a:xfrm>
            <a:off x="4724400" y="2408239"/>
            <a:ext cx="3505200" cy="3612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 fontScale="85000" lnSpcReduction="20000"/>
          </a:bodyPr>
          <a:lstStyle/>
          <a:p>
            <a:pPr lvl="0" algn="l">
              <a:defRPr>
                <a:uFillTx/>
              </a:defRPr>
            </a:pPr>
            <a:r>
              <a:rPr lang="en-US" sz="2800" b="1" dirty="0" smtClean="0">
                <a:uFill>
                  <a:solidFill/>
                </a:uFill>
              </a:rPr>
              <a:t>2014 Farm Bill</a:t>
            </a:r>
            <a:br>
              <a:rPr lang="en-US" sz="2800" b="1" dirty="0" smtClean="0">
                <a:uFill>
                  <a:solidFill/>
                </a:uFill>
              </a:rPr>
            </a:br>
            <a:r>
              <a:rPr lang="en-US" sz="2800" b="1" dirty="0" smtClean="0">
                <a:uFill>
                  <a:solidFill/>
                </a:uFill>
              </a:rPr>
              <a:t> </a:t>
            </a:r>
          </a:p>
          <a:p>
            <a:pPr marL="457200" lvl="0" indent="-457200" algn="l">
              <a:buFont typeface="Arial" panose="020B0604020202020204" pitchFamily="34" charset="0"/>
              <a:buChar char="•"/>
              <a:defRPr>
                <a:uFillTx/>
              </a:defRPr>
            </a:pPr>
            <a:r>
              <a:rPr lang="en-US" sz="2800" dirty="0" smtClean="0">
                <a:uFill>
                  <a:solidFill/>
                </a:uFill>
              </a:rPr>
              <a:t>Gave $956 billion to agribusiness.</a:t>
            </a:r>
          </a:p>
          <a:p>
            <a:pPr marL="457200" lvl="0" indent="-457200" algn="l">
              <a:buFont typeface="Arial" panose="020B0604020202020204" pitchFamily="34" charset="0"/>
              <a:buChar char="•"/>
              <a:defRPr>
                <a:uFillTx/>
              </a:defRPr>
            </a:pPr>
            <a:endParaRPr lang="en-US" sz="2800" i="1" dirty="0"/>
          </a:p>
          <a:p>
            <a:pPr marL="457200" lvl="0" indent="-457200" algn="l">
              <a:buFont typeface="Arial" panose="020B0604020202020204" pitchFamily="34" charset="0"/>
              <a:buChar char="•"/>
              <a:defRPr>
                <a:uFillTx/>
              </a:defRPr>
            </a:pPr>
            <a:r>
              <a:rPr lang="en-US" sz="2800" i="1" dirty="0" smtClean="0"/>
              <a:t>Cut $8.6 billion from </a:t>
            </a:r>
            <a:br>
              <a:rPr lang="en-US" sz="2800" i="1" dirty="0" smtClean="0"/>
            </a:br>
            <a:r>
              <a:rPr lang="en-US" sz="2800" i="1" dirty="0" smtClean="0"/>
              <a:t>food assistance programs.</a:t>
            </a:r>
            <a:endParaRPr lang="en-US" sz="2800" i="1" dirty="0"/>
          </a:p>
          <a:p>
            <a:pPr lvl="0" algn="l">
              <a:defRPr>
                <a:uFillTx/>
              </a:defRPr>
            </a:pPr>
            <a:r>
              <a:rPr sz="2800" dirty="0">
                <a:uFill>
                  <a:solidFill/>
                </a:uFill>
              </a:rPr>
              <a:t/>
            </a:r>
            <a:br>
              <a:rPr sz="2800" dirty="0">
                <a:uFill>
                  <a:solidFill/>
                </a:uFill>
              </a:rPr>
            </a:br>
            <a:r>
              <a:rPr sz="2800" dirty="0">
                <a:uFill>
                  <a:solidFill/>
                </a:uFill>
              </a:rPr>
              <a:t/>
            </a:r>
            <a:br>
              <a:rPr sz="2800" dirty="0">
                <a:uFill>
                  <a:solidFill/>
                </a:uFill>
              </a:rPr>
            </a:br>
            <a:endParaRPr sz="2800" dirty="0">
              <a:uFill>
                <a:solidFill/>
              </a:uFill>
            </a:endParaRPr>
          </a:p>
        </p:txBody>
      </p:sp>
      <p:pic>
        <p:nvPicPr>
          <p:cNvPr id="10" name="image15.jpg" descr="farm-subsidies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94117" y="4025333"/>
            <a:ext cx="3418449" cy="213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Shape 292"/>
          <p:cNvSpPr/>
          <p:nvPr/>
        </p:nvSpPr>
        <p:spPr>
          <a:xfrm>
            <a:off x="6553200" y="6221730"/>
            <a:ext cx="2133600" cy="269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 algn="r">
              <a:defRPr sz="1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1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￼</a:t>
            </a:r>
          </a:p>
        </p:txBody>
      </p:sp>
      <p:pic>
        <p:nvPicPr>
          <p:cNvPr id="3074" name="Picture 2" descr="http://agrinews-pubs.com/Images/Images/1983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341" y="838200"/>
            <a:ext cx="3048000" cy="2181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5.jp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2030" y="5848917"/>
            <a:ext cx="1942742" cy="101486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524634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19.png" descr="Picture 2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43000" y="1219200"/>
            <a:ext cx="7086600" cy="5257801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Shape 165"/>
          <p:cNvSpPr txBox="1">
            <a:spLocks/>
          </p:cNvSpPr>
          <p:nvPr/>
        </p:nvSpPr>
        <p:spPr>
          <a:xfrm>
            <a:off x="4734424" y="609600"/>
            <a:ext cx="3300984" cy="6096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 sz="1800">
                <a:uFillTx/>
              </a:defRPr>
            </a:pPr>
            <a:r>
              <a:rPr lang="en-US" sz="3200" smtClean="0">
                <a:uFill>
                  <a:solidFill/>
                </a:uFill>
              </a:rPr>
              <a:t>In Government</a:t>
            </a:r>
            <a:endParaRPr lang="en-US" sz="3200" dirty="0">
              <a:uFill>
                <a:solidFill/>
              </a:uFill>
            </a:endParaRPr>
          </a:p>
        </p:txBody>
      </p:sp>
      <p:sp>
        <p:nvSpPr>
          <p:cNvPr id="6" name="Shape 155"/>
          <p:cNvSpPr txBox="1">
            <a:spLocks/>
          </p:cNvSpPr>
          <p:nvPr/>
        </p:nvSpPr>
        <p:spPr>
          <a:xfrm>
            <a:off x="4649096" y="1"/>
            <a:ext cx="3504304" cy="5896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ctr"/>
          <a:lstStyle>
            <a:lvl1pPr algn="l" defTabSz="457200">
              <a:defRPr sz="1200">
                <a:solidFill>
                  <a:srgbClr val="FEFEFE"/>
                </a:solidFill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1pPr>
            <a:lvl2pPr indent="4572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2pPr>
            <a:lvl3pPr indent="9144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3pPr>
            <a:lvl4pPr indent="13716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4pPr>
            <a:lvl5pPr indent="18288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5pPr>
            <a:lvl6pPr indent="22860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6pPr>
            <a:lvl7pPr indent="27432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7pPr>
            <a:lvl8pPr indent="32004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8pPr>
            <a:lvl9pPr indent="36576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>
              <a:defRPr sz="1800">
                <a:solidFill>
                  <a:srgbClr val="000000"/>
                </a:solidFill>
                <a:uFillTx/>
              </a:defRPr>
            </a:pPr>
            <a:r>
              <a:rPr lang="en-US" sz="2400" b="1" dirty="0" smtClean="0">
                <a:solidFill>
                  <a:schemeClr val="bg1"/>
                </a:solidFill>
                <a:uFillTx/>
              </a:rPr>
              <a:t>Corporate Influencers </a:t>
            </a:r>
            <a:endParaRPr lang="en-US" sz="1600" b="1" dirty="0">
              <a:solidFill>
                <a:schemeClr val="bg1"/>
              </a:solidFill>
              <a:uFill>
                <a:solidFill>
                  <a:srgbClr val="888888"/>
                </a:solidFill>
              </a:uFill>
            </a:endParaRPr>
          </a:p>
        </p:txBody>
      </p:sp>
      <p:pic>
        <p:nvPicPr>
          <p:cNvPr id="7" name="image5.jp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2030" y="5848917"/>
            <a:ext cx="1942742" cy="101486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108169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>
            <a:spLocks noGrp="1"/>
          </p:cNvSpPr>
          <p:nvPr>
            <p:ph type="title"/>
          </p:nvPr>
        </p:nvSpPr>
        <p:spPr>
          <a:xfrm>
            <a:off x="4664336" y="597823"/>
            <a:ext cx="3300984" cy="146304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>
                <a:uFillTx/>
              </a:defRPr>
            </a:pPr>
            <a:r>
              <a:rPr lang="en-US" sz="4000" dirty="0" smtClean="0">
                <a:uFill>
                  <a:solidFill/>
                </a:uFill>
              </a:rPr>
              <a:t>In </a:t>
            </a:r>
            <a:r>
              <a:rPr sz="4000" dirty="0" smtClean="0">
                <a:uFill>
                  <a:solidFill/>
                </a:uFill>
              </a:rPr>
              <a:t>the </a:t>
            </a:r>
            <a:r>
              <a:rPr sz="4000" dirty="0">
                <a:uFill>
                  <a:solidFill/>
                </a:uFill>
              </a:rPr>
              <a:t>Media</a:t>
            </a:r>
          </a:p>
        </p:txBody>
      </p:sp>
      <p:sp>
        <p:nvSpPr>
          <p:cNvPr id="168" name="Shape 168"/>
          <p:cNvSpPr>
            <a:spLocks noGrp="1"/>
          </p:cNvSpPr>
          <p:nvPr>
            <p:ph type="body" sz="half" idx="2"/>
          </p:nvPr>
        </p:nvSpPr>
        <p:spPr>
          <a:xfrm>
            <a:off x="4734630" y="2286000"/>
            <a:ext cx="3300573" cy="3366649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lvl="0">
              <a:defRPr sz="1800">
                <a:uFillTx/>
              </a:defRPr>
            </a:pPr>
            <a:r>
              <a:rPr lang="en-US" sz="3200" b="1" dirty="0" smtClean="0">
                <a:uFill>
                  <a:solidFill/>
                </a:uFill>
              </a:rPr>
              <a:t>$100 </a:t>
            </a:r>
            <a:r>
              <a:rPr sz="3200" b="1" dirty="0" smtClean="0">
                <a:uFill>
                  <a:solidFill/>
                </a:uFill>
              </a:rPr>
              <a:t>Billion</a:t>
            </a:r>
            <a:r>
              <a:rPr lang="en-US" sz="3200" b="1" dirty="0" smtClean="0">
                <a:uFill>
                  <a:solidFill/>
                </a:uFill>
              </a:rPr>
              <a:t>+</a:t>
            </a:r>
            <a:r>
              <a:rPr sz="3200" b="1" dirty="0" smtClean="0">
                <a:uFill>
                  <a:solidFill/>
                </a:uFill>
              </a:rPr>
              <a:t> </a:t>
            </a:r>
            <a:r>
              <a:rPr lang="en-US" sz="3200" dirty="0" smtClean="0">
                <a:uFill>
                  <a:solidFill/>
                </a:uFill>
              </a:rPr>
              <a:t>in advertising dollars </a:t>
            </a:r>
            <a:r>
              <a:rPr sz="3200" dirty="0" smtClean="0">
                <a:uFill>
                  <a:solidFill/>
                </a:uFill>
              </a:rPr>
              <a:t>spent </a:t>
            </a:r>
            <a:r>
              <a:rPr sz="3200" dirty="0">
                <a:uFill>
                  <a:solidFill/>
                </a:uFill>
              </a:rPr>
              <a:t>in the US </a:t>
            </a:r>
            <a:r>
              <a:rPr sz="3200" dirty="0" smtClean="0">
                <a:uFill>
                  <a:solidFill/>
                </a:uFill>
              </a:rPr>
              <a:t>annually</a:t>
            </a:r>
            <a:r>
              <a:rPr lang="en-US" sz="3200" dirty="0" smtClean="0">
                <a:uFill>
                  <a:solidFill/>
                </a:uFill>
              </a:rPr>
              <a:t>.</a:t>
            </a:r>
          </a:p>
          <a:p>
            <a:pPr lvl="0">
              <a:defRPr sz="1800">
                <a:uFillTx/>
              </a:defRPr>
            </a:pPr>
            <a:endParaRPr sz="3200" dirty="0">
              <a:uFill>
                <a:solidFill/>
              </a:uFill>
            </a:endParaRPr>
          </a:p>
          <a:p>
            <a:pPr lvl="0">
              <a:defRPr sz="1800">
                <a:uFillTx/>
              </a:defRPr>
            </a:pPr>
            <a:r>
              <a:rPr lang="en-US" sz="3200" b="1" dirty="0" smtClean="0">
                <a:uFill>
                  <a:solidFill/>
                </a:uFill>
              </a:rPr>
              <a:t>$</a:t>
            </a:r>
            <a:r>
              <a:rPr sz="3200" b="1" dirty="0" smtClean="0">
                <a:uFill>
                  <a:solidFill/>
                </a:uFill>
              </a:rPr>
              <a:t>1.8 </a:t>
            </a:r>
            <a:r>
              <a:rPr sz="3200" b="1" dirty="0">
                <a:uFill>
                  <a:solidFill/>
                </a:uFill>
              </a:rPr>
              <a:t>billion </a:t>
            </a:r>
            <a:r>
              <a:rPr sz="3200" b="1" dirty="0" smtClean="0">
                <a:uFill>
                  <a:solidFill/>
                </a:uFill>
              </a:rPr>
              <a:t>target </a:t>
            </a:r>
            <a:r>
              <a:rPr sz="3200" b="1" dirty="0">
                <a:uFill>
                  <a:solidFill/>
                </a:uFill>
              </a:rPr>
              <a:t>children </a:t>
            </a:r>
            <a:r>
              <a:rPr sz="3200" dirty="0">
                <a:uFill>
                  <a:solidFill/>
                </a:uFill>
              </a:rPr>
              <a:t>with unhealthy </a:t>
            </a:r>
            <a:r>
              <a:rPr sz="3200" dirty="0" smtClean="0">
                <a:uFill>
                  <a:solidFill/>
                </a:uFill>
              </a:rPr>
              <a:t>foods</a:t>
            </a:r>
            <a:r>
              <a:rPr lang="en-US" sz="3200" dirty="0" smtClean="0">
                <a:uFill>
                  <a:solidFill/>
                </a:uFill>
              </a:rPr>
              <a:t>: </a:t>
            </a:r>
            <a:r>
              <a:rPr sz="3200" dirty="0" smtClean="0">
                <a:uFill>
                  <a:solidFill/>
                </a:uFill>
              </a:rPr>
              <a:t>TV, </a:t>
            </a:r>
            <a:r>
              <a:rPr sz="3200" dirty="0">
                <a:uFill>
                  <a:solidFill/>
                </a:uFill>
              </a:rPr>
              <a:t>product placement, online, </a:t>
            </a:r>
            <a:r>
              <a:rPr lang="en-US" sz="3200" dirty="0" smtClean="0">
                <a:uFill>
                  <a:solidFill/>
                </a:uFill>
              </a:rPr>
              <a:t>phones, school </a:t>
            </a:r>
            <a:r>
              <a:rPr sz="3200" dirty="0" smtClean="0">
                <a:uFill>
                  <a:solidFill/>
                </a:uFill>
              </a:rPr>
              <a:t>events</a:t>
            </a:r>
            <a:r>
              <a:rPr lang="en-US" sz="3200" dirty="0" smtClean="0">
                <a:uFill>
                  <a:solidFill/>
                </a:uFill>
              </a:rPr>
              <a:t> &amp; materials etc</a:t>
            </a:r>
            <a:r>
              <a:rPr sz="3200" dirty="0" smtClean="0">
                <a:uFill>
                  <a:solidFill/>
                </a:uFill>
              </a:rPr>
              <a:t>.</a:t>
            </a:r>
            <a:endParaRPr sz="3200" dirty="0">
              <a:uFill>
                <a:solidFill/>
              </a:uFill>
            </a:endParaRPr>
          </a:p>
        </p:txBody>
      </p:sp>
      <p:sp>
        <p:nvSpPr>
          <p:cNvPr id="169" name="Shape 169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25</a:t>
            </a:fld>
            <a:endParaRPr sz="1200">
              <a:solidFill>
                <a:srgbClr val="888888"/>
              </a:solidFill>
              <a:uFill>
                <a:solidFill>
                  <a:srgbClr val="888888"/>
                </a:solidFill>
              </a:uFill>
            </a:endParaRPr>
          </a:p>
        </p:txBody>
      </p:sp>
      <p:pic>
        <p:nvPicPr>
          <p:cNvPr id="5" name="image5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030" y="5848917"/>
            <a:ext cx="1942742" cy="1014866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155"/>
          <p:cNvSpPr txBox="1">
            <a:spLocks/>
          </p:cNvSpPr>
          <p:nvPr/>
        </p:nvSpPr>
        <p:spPr>
          <a:xfrm>
            <a:off x="4649096" y="1"/>
            <a:ext cx="3504304" cy="5896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ctr"/>
          <a:lstStyle>
            <a:lvl1pPr algn="l" defTabSz="457200">
              <a:defRPr sz="1200">
                <a:solidFill>
                  <a:srgbClr val="FEFEFE"/>
                </a:solidFill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1pPr>
            <a:lvl2pPr indent="4572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2pPr>
            <a:lvl3pPr indent="9144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3pPr>
            <a:lvl4pPr indent="13716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4pPr>
            <a:lvl5pPr indent="18288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5pPr>
            <a:lvl6pPr indent="22860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6pPr>
            <a:lvl7pPr indent="27432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7pPr>
            <a:lvl8pPr indent="32004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8pPr>
            <a:lvl9pPr indent="36576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>
              <a:defRPr sz="1800">
                <a:solidFill>
                  <a:srgbClr val="000000"/>
                </a:solidFill>
                <a:uFillTx/>
              </a:defRPr>
            </a:pPr>
            <a:r>
              <a:rPr lang="en-US" sz="2400" b="1" dirty="0" smtClean="0">
                <a:solidFill>
                  <a:schemeClr val="bg1"/>
                </a:solidFill>
                <a:uFillTx/>
              </a:rPr>
              <a:t>Corporate Influencers </a:t>
            </a:r>
            <a:endParaRPr lang="en-US" sz="1600" b="1" dirty="0">
              <a:solidFill>
                <a:schemeClr val="bg1"/>
              </a:solidFill>
              <a:uFill>
                <a:solidFill>
                  <a:srgbClr val="888888"/>
                </a:solidFill>
              </a:uFill>
            </a:endParaRPr>
          </a:p>
        </p:txBody>
      </p:sp>
      <p:pic>
        <p:nvPicPr>
          <p:cNvPr id="5124" name="Picture 4" descr="https://consumerbehaviourmcgill.files.wordpress.com/2012/11/ronald-mcdonalds.jpg"/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87" t="8358" r="15987" b="8010"/>
          <a:stretch/>
        </p:blipFill>
        <p:spPr bwMode="auto">
          <a:xfrm>
            <a:off x="914400" y="689317"/>
            <a:ext cx="2180660" cy="2968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static1.squarespace.com/static/53ca7c3ee4b01d2bd00daaee/t/53caef27e4b0216897eb06ac/1405808423928/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341" y="3733800"/>
            <a:ext cx="2466259" cy="2466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>
            <a:spLocks noGrp="1"/>
          </p:cNvSpPr>
          <p:nvPr>
            <p:ph type="body" idx="1"/>
          </p:nvPr>
        </p:nvSpPr>
        <p:spPr>
          <a:xfrm>
            <a:off x="457200" y="621269"/>
            <a:ext cx="6400800" cy="29718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uFillTx/>
              </a:defRPr>
            </a:pPr>
            <a:r>
              <a:rPr sz="3200" dirty="0">
                <a:uFill>
                  <a:solidFill/>
                </a:uFill>
              </a:rPr>
              <a:t>In schools and universities</a:t>
            </a:r>
          </a:p>
        </p:txBody>
      </p:sp>
      <p:sp>
        <p:nvSpPr>
          <p:cNvPr id="173" name="Shape 17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26</a:t>
            </a:fld>
            <a:endParaRPr sz="1200">
              <a:solidFill>
                <a:srgbClr val="888888"/>
              </a:solidFill>
              <a:uFill>
                <a:solidFill>
                  <a:srgbClr val="888888"/>
                </a:solidFill>
              </a:uFill>
            </a:endParaRPr>
          </a:p>
        </p:txBody>
      </p:sp>
      <p:pic>
        <p:nvPicPr>
          <p:cNvPr id="174" name="image23.png" descr="Picture 2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01096" y="1281332"/>
            <a:ext cx="6096000" cy="5105400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55"/>
          <p:cNvSpPr txBox="1">
            <a:spLocks/>
          </p:cNvSpPr>
          <p:nvPr/>
        </p:nvSpPr>
        <p:spPr>
          <a:xfrm>
            <a:off x="4649096" y="1"/>
            <a:ext cx="3504304" cy="5896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ctr"/>
          <a:lstStyle>
            <a:lvl1pPr algn="l" defTabSz="457200">
              <a:defRPr sz="1200">
                <a:solidFill>
                  <a:srgbClr val="FEFEFE"/>
                </a:solidFill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1pPr>
            <a:lvl2pPr indent="4572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2pPr>
            <a:lvl3pPr indent="9144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3pPr>
            <a:lvl4pPr indent="13716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4pPr>
            <a:lvl5pPr indent="18288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5pPr>
            <a:lvl6pPr indent="22860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6pPr>
            <a:lvl7pPr indent="27432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7pPr>
            <a:lvl8pPr indent="32004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8pPr>
            <a:lvl9pPr indent="36576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>
              <a:defRPr sz="1800">
                <a:solidFill>
                  <a:srgbClr val="000000"/>
                </a:solidFill>
                <a:uFillTx/>
              </a:defRPr>
            </a:pPr>
            <a:r>
              <a:rPr lang="en-US" sz="2400" b="1" dirty="0" smtClean="0">
                <a:solidFill>
                  <a:schemeClr val="bg1"/>
                </a:solidFill>
                <a:uFillTx/>
              </a:rPr>
              <a:t>Corporate Influencers </a:t>
            </a:r>
            <a:endParaRPr lang="en-US" sz="1600" b="1" dirty="0">
              <a:solidFill>
                <a:schemeClr val="bg1"/>
              </a:solidFill>
              <a:uFill>
                <a:solidFill>
                  <a:srgbClr val="888888"/>
                </a:solidFill>
              </a:uFill>
            </a:endParaRPr>
          </a:p>
        </p:txBody>
      </p:sp>
      <p:pic>
        <p:nvPicPr>
          <p:cNvPr id="7" name="image5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030" y="5848917"/>
            <a:ext cx="1942742" cy="10148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>
            <a:spLocks noGrp="1"/>
          </p:cNvSpPr>
          <p:nvPr>
            <p:ph type="body" idx="1"/>
          </p:nvPr>
        </p:nvSpPr>
        <p:spPr>
          <a:xfrm>
            <a:off x="533400" y="685800"/>
            <a:ext cx="8229600" cy="685800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spcBef>
                <a:spcPts val="500"/>
              </a:spcBef>
              <a:defRPr sz="2400"/>
            </a:lvl1pPr>
          </a:lstStyle>
          <a:p>
            <a:pPr lvl="0" algn="l">
              <a:defRPr sz="1800">
                <a:uFillTx/>
              </a:defRPr>
            </a:pPr>
            <a:r>
              <a:rPr lang="en-US" dirty="0">
                <a:uFill>
                  <a:solidFill/>
                </a:uFill>
              </a:rPr>
              <a:t>M</a:t>
            </a:r>
            <a:r>
              <a:rPr dirty="0" smtClean="0">
                <a:uFill>
                  <a:solidFill/>
                </a:uFill>
              </a:rPr>
              <a:t>onopolization </a:t>
            </a:r>
            <a:r>
              <a:rPr dirty="0">
                <a:uFill>
                  <a:solidFill/>
                </a:uFill>
              </a:rPr>
              <a:t>of food production. </a:t>
            </a:r>
          </a:p>
        </p:txBody>
      </p:sp>
      <p:sp>
        <p:nvSpPr>
          <p:cNvPr id="178" name="Shape 178"/>
          <p:cNvSpPr>
            <a:spLocks noGrp="1"/>
          </p:cNvSpPr>
          <p:nvPr>
            <p:ph type="sldNum" sz="quarter" idx="2"/>
          </p:nvPr>
        </p:nvSpPr>
        <p:spPr>
          <a:xfrm>
            <a:off x="6553200" y="6221730"/>
            <a:ext cx="2133600" cy="2692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27</a:t>
            </a:fld>
            <a:endParaRPr sz="1200">
              <a:solidFill>
                <a:srgbClr val="888888"/>
              </a:solidFill>
              <a:uFill>
                <a:solidFill>
                  <a:srgbClr val="888888"/>
                </a:solidFill>
              </a:uFill>
            </a:endParaRPr>
          </a:p>
        </p:txBody>
      </p:sp>
      <p:pic>
        <p:nvPicPr>
          <p:cNvPr id="177" name="image3.jpg" descr="Farm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5800" y="1459382"/>
            <a:ext cx="7911618" cy="4865218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Shape 155"/>
          <p:cNvSpPr txBox="1">
            <a:spLocks/>
          </p:cNvSpPr>
          <p:nvPr/>
        </p:nvSpPr>
        <p:spPr>
          <a:xfrm>
            <a:off x="4649096" y="1"/>
            <a:ext cx="3504304" cy="5896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ctr"/>
          <a:lstStyle>
            <a:lvl1pPr algn="l" defTabSz="457200">
              <a:defRPr sz="1200">
                <a:solidFill>
                  <a:srgbClr val="FEFEFE"/>
                </a:solidFill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1pPr>
            <a:lvl2pPr indent="4572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2pPr>
            <a:lvl3pPr indent="9144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3pPr>
            <a:lvl4pPr indent="13716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4pPr>
            <a:lvl5pPr indent="18288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5pPr>
            <a:lvl6pPr indent="22860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6pPr>
            <a:lvl7pPr indent="27432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7pPr>
            <a:lvl8pPr indent="32004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8pPr>
            <a:lvl9pPr indent="36576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>
              <a:defRPr sz="1800">
                <a:solidFill>
                  <a:srgbClr val="000000"/>
                </a:solidFill>
                <a:uFillTx/>
              </a:defRPr>
            </a:pPr>
            <a:r>
              <a:rPr lang="en-US" sz="2400" b="1" dirty="0" smtClean="0">
                <a:solidFill>
                  <a:schemeClr val="bg1"/>
                </a:solidFill>
                <a:uFillTx/>
              </a:rPr>
              <a:t>Corporate Influencers </a:t>
            </a:r>
            <a:endParaRPr lang="en-US" sz="1600" b="1" dirty="0">
              <a:solidFill>
                <a:schemeClr val="bg1"/>
              </a:solidFill>
              <a:uFill>
                <a:solidFill>
                  <a:srgbClr val="888888"/>
                </a:solidFill>
              </a:uFill>
            </a:endParaRPr>
          </a:p>
        </p:txBody>
      </p:sp>
      <p:pic>
        <p:nvPicPr>
          <p:cNvPr id="6" name="image5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030" y="6095999"/>
            <a:ext cx="1425770" cy="7677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image4.png" descr="Picture 16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0496" y="1295400"/>
            <a:ext cx="8077200" cy="4358640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Shape 181"/>
          <p:cNvSpPr>
            <a:spLocks noGrp="1"/>
          </p:cNvSpPr>
          <p:nvPr>
            <p:ph type="sldNum" sz="quarter" idx="2"/>
          </p:nvPr>
        </p:nvSpPr>
        <p:spPr>
          <a:xfrm>
            <a:off x="6553200" y="6221730"/>
            <a:ext cx="2133600" cy="2692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28</a:t>
            </a:fld>
            <a:endParaRPr sz="1200">
              <a:solidFill>
                <a:srgbClr val="888888"/>
              </a:solidFill>
              <a:uFill>
                <a:solidFill>
                  <a:srgbClr val="888888"/>
                </a:solidFill>
              </a:uFill>
            </a:endParaRPr>
          </a:p>
        </p:txBody>
      </p:sp>
      <p:sp>
        <p:nvSpPr>
          <p:cNvPr id="4" name="Shape 155"/>
          <p:cNvSpPr txBox="1">
            <a:spLocks/>
          </p:cNvSpPr>
          <p:nvPr/>
        </p:nvSpPr>
        <p:spPr>
          <a:xfrm>
            <a:off x="4649096" y="1"/>
            <a:ext cx="3504304" cy="5896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ctr"/>
          <a:lstStyle>
            <a:lvl1pPr algn="l" defTabSz="457200">
              <a:defRPr sz="1200">
                <a:solidFill>
                  <a:srgbClr val="FEFEFE"/>
                </a:solidFill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1pPr>
            <a:lvl2pPr indent="4572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2pPr>
            <a:lvl3pPr indent="9144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3pPr>
            <a:lvl4pPr indent="13716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4pPr>
            <a:lvl5pPr indent="18288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5pPr>
            <a:lvl6pPr indent="22860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6pPr>
            <a:lvl7pPr indent="27432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7pPr>
            <a:lvl8pPr indent="32004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8pPr>
            <a:lvl9pPr indent="36576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>
              <a:defRPr sz="1800">
                <a:solidFill>
                  <a:srgbClr val="000000"/>
                </a:solidFill>
                <a:uFillTx/>
              </a:defRPr>
            </a:pPr>
            <a:r>
              <a:rPr lang="en-US" sz="2400" b="1" dirty="0" smtClean="0">
                <a:solidFill>
                  <a:schemeClr val="bg1"/>
                </a:solidFill>
                <a:uFillTx/>
              </a:rPr>
              <a:t>Corporate Influencers </a:t>
            </a:r>
            <a:endParaRPr lang="en-US" sz="1600" b="1" dirty="0">
              <a:solidFill>
                <a:schemeClr val="bg1"/>
              </a:solidFill>
              <a:uFill>
                <a:solidFill>
                  <a:srgbClr val="888888"/>
                </a:solidFill>
              </a:uFill>
            </a:endParaRPr>
          </a:p>
        </p:txBody>
      </p:sp>
      <p:sp>
        <p:nvSpPr>
          <p:cNvPr id="5" name="Shape 176"/>
          <p:cNvSpPr>
            <a:spLocks noGrp="1"/>
          </p:cNvSpPr>
          <p:nvPr>
            <p:ph type="body" idx="1"/>
          </p:nvPr>
        </p:nvSpPr>
        <p:spPr>
          <a:xfrm>
            <a:off x="533400" y="685800"/>
            <a:ext cx="8229600" cy="685800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spcBef>
                <a:spcPts val="500"/>
              </a:spcBef>
              <a:defRPr sz="2400"/>
            </a:lvl1pPr>
          </a:lstStyle>
          <a:p>
            <a:pPr lvl="0" algn="l">
              <a:defRPr sz="1800">
                <a:uFillTx/>
              </a:defRPr>
            </a:pPr>
            <a:r>
              <a:rPr lang="en-US" dirty="0">
                <a:uFill>
                  <a:solidFill/>
                </a:uFill>
              </a:rPr>
              <a:t>M</a:t>
            </a:r>
            <a:r>
              <a:rPr dirty="0" smtClean="0">
                <a:uFill>
                  <a:solidFill/>
                </a:uFill>
              </a:rPr>
              <a:t>onopolization </a:t>
            </a:r>
            <a:r>
              <a:rPr dirty="0">
                <a:uFill>
                  <a:solidFill/>
                </a:uFill>
              </a:rPr>
              <a:t>of food production. </a:t>
            </a:r>
          </a:p>
        </p:txBody>
      </p:sp>
      <p:pic>
        <p:nvPicPr>
          <p:cNvPr id="6" name="image5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030" y="5848917"/>
            <a:ext cx="1942742" cy="10148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>
            <a:spLocks noGrp="1"/>
          </p:cNvSpPr>
          <p:nvPr>
            <p:ph type="sldNum" sz="quarter" idx="2"/>
          </p:nvPr>
        </p:nvSpPr>
        <p:spPr>
          <a:xfrm>
            <a:off x="6553200" y="6221730"/>
            <a:ext cx="2133600" cy="2692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29</a:t>
            </a:fld>
            <a:endParaRPr sz="1200">
              <a:solidFill>
                <a:srgbClr val="888888"/>
              </a:solidFill>
              <a:uFill>
                <a:solidFill>
                  <a:srgbClr val="888888"/>
                </a:solidFill>
              </a:uFill>
            </a:endParaRPr>
          </a:p>
        </p:txBody>
      </p:sp>
      <p:sp>
        <p:nvSpPr>
          <p:cNvPr id="4" name="Shape 155"/>
          <p:cNvSpPr txBox="1">
            <a:spLocks/>
          </p:cNvSpPr>
          <p:nvPr/>
        </p:nvSpPr>
        <p:spPr>
          <a:xfrm>
            <a:off x="4649096" y="1"/>
            <a:ext cx="3504304" cy="5896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ctr"/>
          <a:lstStyle>
            <a:lvl1pPr algn="l" defTabSz="457200">
              <a:defRPr sz="1200">
                <a:solidFill>
                  <a:srgbClr val="FEFEFE"/>
                </a:solidFill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1pPr>
            <a:lvl2pPr indent="4572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2pPr>
            <a:lvl3pPr indent="9144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3pPr>
            <a:lvl4pPr indent="13716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4pPr>
            <a:lvl5pPr indent="18288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5pPr>
            <a:lvl6pPr indent="22860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6pPr>
            <a:lvl7pPr indent="27432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7pPr>
            <a:lvl8pPr indent="32004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8pPr>
            <a:lvl9pPr indent="36576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>
              <a:defRPr sz="1800">
                <a:solidFill>
                  <a:srgbClr val="000000"/>
                </a:solidFill>
                <a:uFillTx/>
              </a:defRPr>
            </a:pPr>
            <a:r>
              <a:rPr lang="en-US" sz="2400" b="1" dirty="0" smtClean="0">
                <a:solidFill>
                  <a:schemeClr val="bg1"/>
                </a:solidFill>
                <a:uFillTx/>
              </a:rPr>
              <a:t>Corporate Influencers </a:t>
            </a:r>
            <a:endParaRPr lang="en-US" sz="1600" b="1" dirty="0">
              <a:solidFill>
                <a:schemeClr val="bg1"/>
              </a:solidFill>
              <a:uFill>
                <a:solidFill>
                  <a:srgbClr val="888888"/>
                </a:solidFill>
              </a:uFill>
            </a:endParaRPr>
          </a:p>
        </p:txBody>
      </p:sp>
      <p:sp>
        <p:nvSpPr>
          <p:cNvPr id="5" name="Shape 176"/>
          <p:cNvSpPr>
            <a:spLocks noGrp="1"/>
          </p:cNvSpPr>
          <p:nvPr>
            <p:ph type="body" idx="1"/>
          </p:nvPr>
        </p:nvSpPr>
        <p:spPr>
          <a:xfrm>
            <a:off x="533400" y="685800"/>
            <a:ext cx="8229600" cy="685800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spcBef>
                <a:spcPts val="500"/>
              </a:spcBef>
              <a:defRPr sz="2400"/>
            </a:lvl1pPr>
          </a:lstStyle>
          <a:p>
            <a:pPr lvl="0" algn="l">
              <a:defRPr sz="1800">
                <a:uFillTx/>
              </a:defRPr>
            </a:pPr>
            <a:r>
              <a:rPr lang="en-US" dirty="0" smtClean="0">
                <a:uFill>
                  <a:solidFill/>
                </a:uFill>
              </a:rPr>
              <a:t>On Non-profits.</a:t>
            </a:r>
            <a:endParaRPr dirty="0">
              <a:uFill>
                <a:solidFill/>
              </a:uFill>
            </a:endParaRPr>
          </a:p>
        </p:txBody>
      </p:sp>
      <p:pic>
        <p:nvPicPr>
          <p:cNvPr id="6" name="image29.png" descr="Picture 9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23477" y="1143000"/>
            <a:ext cx="6787123" cy="5324009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5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030" y="5848917"/>
            <a:ext cx="1942742" cy="101486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6095311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>
            <a:spLocks noGrp="1"/>
          </p:cNvSpPr>
          <p:nvPr>
            <p:ph type="sldNum" sz="quarter" idx="2"/>
          </p:nvPr>
        </p:nvSpPr>
        <p:spPr>
          <a:xfrm>
            <a:off x="6553200" y="6221730"/>
            <a:ext cx="2133600" cy="2692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30</a:t>
            </a:fld>
            <a:endParaRPr sz="1200">
              <a:solidFill>
                <a:srgbClr val="888888"/>
              </a:solidFill>
              <a:uFill>
                <a:solidFill>
                  <a:srgbClr val="888888"/>
                </a:solidFill>
              </a:uFill>
            </a:endParaRPr>
          </a:p>
        </p:txBody>
      </p:sp>
      <p:sp>
        <p:nvSpPr>
          <p:cNvPr id="4" name="Shape 155"/>
          <p:cNvSpPr txBox="1">
            <a:spLocks/>
          </p:cNvSpPr>
          <p:nvPr/>
        </p:nvSpPr>
        <p:spPr>
          <a:xfrm>
            <a:off x="4649096" y="1"/>
            <a:ext cx="3504304" cy="5896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ctr"/>
          <a:lstStyle>
            <a:lvl1pPr algn="l" defTabSz="457200">
              <a:defRPr sz="1200">
                <a:solidFill>
                  <a:srgbClr val="FEFEFE"/>
                </a:solidFill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1pPr>
            <a:lvl2pPr indent="4572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2pPr>
            <a:lvl3pPr indent="9144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3pPr>
            <a:lvl4pPr indent="13716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4pPr>
            <a:lvl5pPr indent="18288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5pPr>
            <a:lvl6pPr indent="22860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6pPr>
            <a:lvl7pPr indent="27432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7pPr>
            <a:lvl8pPr indent="32004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8pPr>
            <a:lvl9pPr indent="36576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>
              <a:defRPr sz="1800">
                <a:solidFill>
                  <a:srgbClr val="000000"/>
                </a:solidFill>
                <a:uFillTx/>
              </a:defRPr>
            </a:pPr>
            <a:r>
              <a:rPr lang="en-US" sz="2400" b="1" dirty="0" smtClean="0">
                <a:solidFill>
                  <a:schemeClr val="bg1"/>
                </a:solidFill>
                <a:uFillTx/>
              </a:rPr>
              <a:t>Corporate Influencers </a:t>
            </a:r>
            <a:endParaRPr lang="en-US" sz="1600" b="1" dirty="0">
              <a:solidFill>
                <a:schemeClr val="bg1"/>
              </a:solidFill>
              <a:uFill>
                <a:solidFill>
                  <a:srgbClr val="888888"/>
                </a:solidFill>
              </a:uFill>
            </a:endParaRPr>
          </a:p>
        </p:txBody>
      </p:sp>
      <p:pic>
        <p:nvPicPr>
          <p:cNvPr id="7" name="image28.png" descr="Picture 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93401" y="1461098"/>
            <a:ext cx="3170933" cy="3720502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Shape 265"/>
          <p:cNvSpPr/>
          <p:nvPr/>
        </p:nvSpPr>
        <p:spPr>
          <a:xfrm>
            <a:off x="685800" y="5105400"/>
            <a:ext cx="3489085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/>
              </a:defRPr>
            </a:lvl1pPr>
          </a:lstStyle>
          <a:p>
            <a:pPr lvl="0">
              <a:defRPr u="none">
                <a:solidFill>
                  <a:srgbClr val="000000"/>
                </a:solidFill>
                <a:uFillTx/>
              </a:defRPr>
            </a:pPr>
            <a:r>
              <a:rPr sz="14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/>
              </a:rPr>
              <a:t>http://www.eatdrinkpolitics.com/wp-content/uploads/AND_Corporate_Sponsorship_Report.pdf</a:t>
            </a:r>
            <a:endParaRPr sz="1400" dirty="0">
              <a:uFill>
                <a:solidFill/>
              </a:uFill>
            </a:endParaRPr>
          </a:p>
        </p:txBody>
      </p:sp>
      <p:pic>
        <p:nvPicPr>
          <p:cNvPr id="6146" name="Picture 2" descr="https://s-media-cache-ak0.pinimg.com/236x/a2/5c/07/a25c07c4f0175ce83ee5de6a7383497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876" y="1461098"/>
            <a:ext cx="3648963" cy="4885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hape 176"/>
          <p:cNvSpPr>
            <a:spLocks noGrp="1"/>
          </p:cNvSpPr>
          <p:nvPr>
            <p:ph type="body" idx="1"/>
          </p:nvPr>
        </p:nvSpPr>
        <p:spPr>
          <a:xfrm>
            <a:off x="534296" y="525596"/>
            <a:ext cx="8229600" cy="914400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spcBef>
                <a:spcPts val="500"/>
              </a:spcBef>
              <a:defRPr sz="2400"/>
            </a:lvl1pPr>
          </a:lstStyle>
          <a:p>
            <a:pPr lvl="0" algn="l">
              <a:defRPr sz="1800">
                <a:uFillTx/>
              </a:defRPr>
            </a:pPr>
            <a:r>
              <a:rPr lang="en-US" sz="2000" dirty="0" smtClean="0">
                <a:uFill>
                  <a:solidFill/>
                </a:uFill>
              </a:rPr>
              <a:t>On Healthcare.</a:t>
            </a:r>
            <a:endParaRPr sz="2000" dirty="0">
              <a:uFill>
                <a:solidFill/>
              </a:uFill>
            </a:endParaRPr>
          </a:p>
        </p:txBody>
      </p:sp>
      <p:pic>
        <p:nvPicPr>
          <p:cNvPr id="9" name="image5.jp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2030" y="5848917"/>
            <a:ext cx="1942742" cy="101486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74712349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0756" y="838200"/>
            <a:ext cx="3300984" cy="1463040"/>
          </a:xfrm>
        </p:spPr>
        <p:txBody>
          <a:bodyPr/>
          <a:lstStyle/>
          <a:p>
            <a:pPr lvl="0"/>
            <a:r>
              <a:rPr lang="en-US" dirty="0">
                <a:uFill>
                  <a:solidFill/>
                </a:uFill>
              </a:rPr>
              <a:t>Monopolization of food distribution. </a:t>
            </a:r>
            <a:br>
              <a:rPr lang="en-US" dirty="0">
                <a:uFill>
                  <a:solidFill/>
                </a:uFill>
              </a:rPr>
            </a:br>
            <a:endParaRPr lang="en-US" dirty="0"/>
          </a:p>
        </p:txBody>
      </p:sp>
      <p:sp>
        <p:nvSpPr>
          <p:cNvPr id="181" name="Shape 181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31</a:t>
            </a:fld>
            <a:endParaRPr sz="1200">
              <a:solidFill>
                <a:srgbClr val="888888"/>
              </a:solidFill>
              <a:uFill>
                <a:solidFill>
                  <a:srgbClr val="888888"/>
                </a:solidFill>
              </a:uFill>
            </a:endParaRPr>
          </a:p>
        </p:txBody>
      </p:sp>
      <p:sp>
        <p:nvSpPr>
          <p:cNvPr id="4" name="Shape 155"/>
          <p:cNvSpPr txBox="1">
            <a:spLocks/>
          </p:cNvSpPr>
          <p:nvPr/>
        </p:nvSpPr>
        <p:spPr>
          <a:xfrm>
            <a:off x="4649096" y="1"/>
            <a:ext cx="3504304" cy="5896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ctr"/>
          <a:lstStyle>
            <a:lvl1pPr algn="l" defTabSz="457200">
              <a:defRPr sz="1200">
                <a:solidFill>
                  <a:srgbClr val="FEFEFE"/>
                </a:solidFill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1pPr>
            <a:lvl2pPr indent="4572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2pPr>
            <a:lvl3pPr indent="9144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3pPr>
            <a:lvl4pPr indent="13716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4pPr>
            <a:lvl5pPr indent="18288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5pPr>
            <a:lvl6pPr indent="22860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6pPr>
            <a:lvl7pPr indent="27432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7pPr>
            <a:lvl8pPr indent="32004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8pPr>
            <a:lvl9pPr indent="36576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>
              <a:defRPr sz="1800">
                <a:solidFill>
                  <a:srgbClr val="000000"/>
                </a:solidFill>
                <a:uFillTx/>
              </a:defRPr>
            </a:pPr>
            <a:r>
              <a:rPr lang="en-US" sz="2400" b="1" dirty="0" smtClean="0">
                <a:solidFill>
                  <a:schemeClr val="bg1"/>
                </a:solidFill>
                <a:uFillTx/>
              </a:rPr>
              <a:t>Corporate Influencers </a:t>
            </a:r>
            <a:endParaRPr lang="en-US" sz="1600" b="1" dirty="0">
              <a:solidFill>
                <a:schemeClr val="bg1"/>
              </a:solidFill>
              <a:uFill>
                <a:solidFill>
                  <a:srgbClr val="888888"/>
                </a:solidFill>
              </a:uFill>
            </a:endParaRPr>
          </a:p>
        </p:txBody>
      </p:sp>
      <p:pic>
        <p:nvPicPr>
          <p:cNvPr id="6" name="image27.png" descr="Picture 13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0" y="294809"/>
            <a:ext cx="2990210" cy="605195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evilwalmart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705121" y="3730422"/>
            <a:ext cx="3457657" cy="1804413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Rectangle 7"/>
          <p:cNvSpPr/>
          <p:nvPr/>
        </p:nvSpPr>
        <p:spPr>
          <a:xfrm>
            <a:off x="4674178" y="5552420"/>
            <a:ext cx="345413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4"/>
              </a:rPr>
              <a:t>http://www.walmartsubsidywatch.org/</a:t>
            </a:r>
            <a:r>
              <a:rPr lang="en-US" sz="1200" dirty="0"/>
              <a:t> </a:t>
            </a:r>
          </a:p>
        </p:txBody>
      </p:sp>
      <p:pic>
        <p:nvPicPr>
          <p:cNvPr id="12" name="image5.jp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2030" y="5848917"/>
            <a:ext cx="1942742" cy="101486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868621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209" name="Shape 20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210" name="Shape 2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32</a:t>
            </a:fld>
            <a:endParaRPr sz="1200">
              <a:solidFill>
                <a:srgbClr val="888888"/>
              </a:solidFill>
              <a:uFill>
                <a:solidFill>
                  <a:srgbClr val="888888"/>
                </a:solidFill>
              </a:uFill>
            </a:endParaRPr>
          </a:p>
        </p:txBody>
      </p:sp>
      <p:pic>
        <p:nvPicPr>
          <p:cNvPr id="211" name="Screen Shot 2014-03-04 at 2.32.23 PM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5942" y="609600"/>
            <a:ext cx="7924800" cy="5029200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55"/>
          <p:cNvSpPr txBox="1">
            <a:spLocks/>
          </p:cNvSpPr>
          <p:nvPr/>
        </p:nvSpPr>
        <p:spPr>
          <a:xfrm>
            <a:off x="4649096" y="1"/>
            <a:ext cx="3504304" cy="5896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ctr"/>
          <a:lstStyle>
            <a:lvl1pPr algn="l" defTabSz="457200">
              <a:defRPr sz="1200">
                <a:solidFill>
                  <a:srgbClr val="FEFEFE"/>
                </a:solidFill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1pPr>
            <a:lvl2pPr indent="4572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2pPr>
            <a:lvl3pPr indent="9144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3pPr>
            <a:lvl4pPr indent="13716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4pPr>
            <a:lvl5pPr indent="18288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5pPr>
            <a:lvl6pPr indent="22860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6pPr>
            <a:lvl7pPr indent="27432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7pPr>
            <a:lvl8pPr indent="32004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8pPr>
            <a:lvl9pPr indent="36576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>
              <a:defRPr sz="1800">
                <a:solidFill>
                  <a:srgbClr val="000000"/>
                </a:solidFill>
                <a:uFillTx/>
              </a:defRPr>
            </a:pPr>
            <a:r>
              <a:rPr lang="en-US" sz="2400" b="1" dirty="0" smtClean="0">
                <a:solidFill>
                  <a:schemeClr val="bg1"/>
                </a:solidFill>
                <a:uFillTx/>
              </a:rPr>
              <a:t>Corporate Influencers </a:t>
            </a:r>
            <a:endParaRPr lang="en-US" sz="1600" b="1" dirty="0">
              <a:solidFill>
                <a:schemeClr val="bg1"/>
              </a:solidFill>
              <a:uFill>
                <a:solidFill>
                  <a:srgbClr val="888888"/>
                </a:solidFill>
              </a:uFill>
            </a:endParaRPr>
          </a:p>
        </p:txBody>
      </p:sp>
      <p:pic>
        <p:nvPicPr>
          <p:cNvPr id="7" name="image5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030" y="5848917"/>
            <a:ext cx="1942742" cy="10148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Shape 54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>
                <a:uFillTx/>
              </a:defRPr>
            </a:pPr>
            <a:r>
              <a:rPr lang="en-US" sz="3200" dirty="0" smtClean="0">
                <a:uFill>
                  <a:solidFill/>
                </a:uFill>
              </a:rPr>
              <a:t>On our health:</a:t>
            </a:r>
            <a:endParaRPr sz="3200" dirty="0">
              <a:uFill>
                <a:solidFill/>
              </a:uFill>
            </a:endParaRPr>
          </a:p>
        </p:txBody>
      </p:sp>
      <p:sp>
        <p:nvSpPr>
          <p:cNvPr id="541" name="Shape 541"/>
          <p:cNvSpPr>
            <a:spLocks noGrp="1"/>
          </p:cNvSpPr>
          <p:nvPr>
            <p:ph type="body" sz="half" idx="2"/>
          </p:nvPr>
        </p:nvSpPr>
        <p:spPr>
          <a:prstGeom prst="rect">
            <a:avLst/>
          </a:prstGeom>
        </p:spPr>
        <p:txBody>
          <a:bodyPr>
            <a:normAutofit fontScale="47500" lnSpcReduction="20000"/>
          </a:bodyPr>
          <a:lstStyle/>
          <a:p>
            <a:pPr marL="457200" lvl="0" indent="-457200">
              <a:buFont typeface="Arial" panose="020B0604020202020204" pitchFamily="34" charset="0"/>
              <a:buChar char="•"/>
              <a:defRPr sz="1800">
                <a:uFillTx/>
              </a:defRPr>
            </a:pPr>
            <a:r>
              <a:rPr sz="3200" dirty="0">
                <a:uFill>
                  <a:solidFill/>
                </a:uFill>
              </a:rPr>
              <a:t>Obesity</a:t>
            </a:r>
          </a:p>
          <a:p>
            <a:pPr marL="457200" lvl="0" indent="-457200">
              <a:buFont typeface="Arial" panose="020B0604020202020204" pitchFamily="34" charset="0"/>
              <a:buChar char="•"/>
              <a:defRPr sz="1800">
                <a:uFillTx/>
              </a:defRPr>
            </a:pPr>
            <a:r>
              <a:rPr sz="3200" dirty="0">
                <a:uFill>
                  <a:solidFill/>
                </a:uFill>
              </a:rPr>
              <a:t>High blood pressure</a:t>
            </a:r>
          </a:p>
          <a:p>
            <a:pPr marL="457200" lvl="0" indent="-457200">
              <a:buFont typeface="Arial" panose="020B0604020202020204" pitchFamily="34" charset="0"/>
              <a:buChar char="•"/>
              <a:defRPr sz="1800">
                <a:uFillTx/>
              </a:defRPr>
            </a:pPr>
            <a:r>
              <a:rPr sz="3200" dirty="0">
                <a:uFill>
                  <a:solidFill/>
                </a:uFill>
              </a:rPr>
              <a:t>Heart disease</a:t>
            </a:r>
          </a:p>
          <a:p>
            <a:pPr marL="457200" lvl="0" indent="-457200">
              <a:buFont typeface="Arial" panose="020B0604020202020204" pitchFamily="34" charset="0"/>
              <a:buChar char="•"/>
              <a:defRPr sz="1800">
                <a:uFillTx/>
              </a:defRPr>
            </a:pPr>
            <a:r>
              <a:rPr sz="3200" dirty="0">
                <a:uFill>
                  <a:solidFill/>
                </a:uFill>
              </a:rPr>
              <a:t>Cancer</a:t>
            </a:r>
          </a:p>
          <a:p>
            <a:pPr marL="457200" lvl="0" indent="-457200">
              <a:buFont typeface="Arial" panose="020B0604020202020204" pitchFamily="34" charset="0"/>
              <a:buChar char="•"/>
              <a:defRPr sz="1800">
                <a:uFillTx/>
              </a:defRPr>
            </a:pPr>
            <a:r>
              <a:rPr sz="3200" dirty="0">
                <a:uFill>
                  <a:solidFill/>
                </a:uFill>
              </a:rPr>
              <a:t>Insurance costs</a:t>
            </a:r>
          </a:p>
          <a:p>
            <a:pPr marL="457200" lvl="0" indent="-457200">
              <a:buFont typeface="Arial" panose="020B0604020202020204" pitchFamily="34" charset="0"/>
              <a:buChar char="•"/>
              <a:defRPr sz="1800">
                <a:uFillTx/>
              </a:defRPr>
            </a:pPr>
            <a:r>
              <a:rPr sz="3200" dirty="0">
                <a:uFill>
                  <a:solidFill/>
                </a:uFill>
              </a:rPr>
              <a:t>Poor Health</a:t>
            </a:r>
          </a:p>
        </p:txBody>
      </p:sp>
      <p:sp>
        <p:nvSpPr>
          <p:cNvPr id="542" name="Shape 542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33</a:t>
            </a:fld>
            <a:endParaRPr sz="1200">
              <a:solidFill>
                <a:srgbClr val="888888"/>
              </a:solidFill>
              <a:uFill>
                <a:solidFill>
                  <a:srgbClr val="888888"/>
                </a:solidFill>
              </a:uFill>
            </a:endParaRPr>
          </a:p>
        </p:txBody>
      </p:sp>
      <p:sp>
        <p:nvSpPr>
          <p:cNvPr id="5" name="Shape 155"/>
          <p:cNvSpPr txBox="1">
            <a:spLocks/>
          </p:cNvSpPr>
          <p:nvPr/>
        </p:nvSpPr>
        <p:spPr>
          <a:xfrm>
            <a:off x="4649096" y="1"/>
            <a:ext cx="3504304" cy="5896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ctr"/>
          <a:lstStyle>
            <a:lvl1pPr algn="l" defTabSz="457200">
              <a:defRPr sz="1200">
                <a:solidFill>
                  <a:srgbClr val="FEFEFE"/>
                </a:solidFill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1pPr>
            <a:lvl2pPr indent="4572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2pPr>
            <a:lvl3pPr indent="9144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3pPr>
            <a:lvl4pPr indent="13716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4pPr>
            <a:lvl5pPr indent="18288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5pPr>
            <a:lvl6pPr indent="22860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6pPr>
            <a:lvl7pPr indent="27432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7pPr>
            <a:lvl8pPr indent="32004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8pPr>
            <a:lvl9pPr indent="3657600" defTabSz="457200">
              <a:defRPr>
                <a:uFill>
                  <a:solidFill/>
                </a:uFill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>
              <a:defRPr sz="1800">
                <a:solidFill>
                  <a:srgbClr val="000000"/>
                </a:solidFill>
                <a:uFillTx/>
              </a:defRPr>
            </a:pPr>
            <a:r>
              <a:rPr lang="en-US" sz="2400" b="1" dirty="0" smtClean="0">
                <a:solidFill>
                  <a:schemeClr val="bg1"/>
                </a:solidFill>
                <a:uFillTx/>
              </a:rPr>
              <a:t>Corporate Influencers </a:t>
            </a:r>
            <a:endParaRPr lang="en-US" sz="1600" b="1" dirty="0">
              <a:solidFill>
                <a:schemeClr val="bg1"/>
              </a:solidFill>
              <a:uFill>
                <a:solidFill>
                  <a:srgbClr val="888888"/>
                </a:solidFill>
              </a:uFill>
            </a:endParaRPr>
          </a:p>
        </p:txBody>
      </p:sp>
      <p:pic>
        <p:nvPicPr>
          <p:cNvPr id="6" name="image5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030" y="5848917"/>
            <a:ext cx="1942742" cy="101486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486" name="Picture 6" descr="http://i.huffpost.com/gen/1963724/images/n-INSULIN-NEEDLE-large57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71496" y="2324096"/>
            <a:ext cx="5429255" cy="2266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734424" y="2057400"/>
            <a:ext cx="3300984" cy="1463040"/>
          </a:xfrm>
        </p:spPr>
        <p:txBody>
          <a:bodyPr/>
          <a:lstStyle/>
          <a:p>
            <a:r>
              <a:rPr lang="en-US" dirty="0" smtClean="0"/>
              <a:t>Food Justice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4734630" y="3529584"/>
            <a:ext cx="3300573" cy="2414016"/>
          </a:xfrm>
        </p:spPr>
        <p:txBody>
          <a:bodyPr>
            <a:normAutofit fontScale="925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“Food </a:t>
            </a:r>
            <a:r>
              <a:rPr lang="en-US" dirty="0">
                <a:solidFill>
                  <a:schemeClr val="tx1"/>
                </a:solidFill>
              </a:rPr>
              <a:t>Justice asserts that </a:t>
            </a:r>
            <a:r>
              <a:rPr lang="en-US" b="1" dirty="0">
                <a:solidFill>
                  <a:schemeClr val="tx1"/>
                </a:solidFill>
              </a:rPr>
              <a:t>food is a right</a:t>
            </a:r>
            <a:r>
              <a:rPr lang="en-US" dirty="0">
                <a:solidFill>
                  <a:schemeClr val="tx1"/>
                </a:solidFill>
              </a:rPr>
              <a:t> and no one should live without enough food because of economic constraints or social inequalities. </a:t>
            </a:r>
            <a:r>
              <a:rPr lang="en-US" b="1" dirty="0">
                <a:solidFill>
                  <a:schemeClr val="tx1"/>
                </a:solidFill>
              </a:rPr>
              <a:t>Food justice reframes the lack of healthy food sources in poor communities as a human rights issue</a:t>
            </a:r>
            <a:r>
              <a:rPr lang="en-US" dirty="0" smtClean="0">
                <a:solidFill>
                  <a:schemeClr val="tx1"/>
                </a:solidFill>
              </a:rPr>
              <a:t>.” 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www.growingfoodandjustice.org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48200" y="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Definitions: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2" r="12363"/>
          <a:stretch/>
        </p:blipFill>
        <p:spPr>
          <a:xfrm>
            <a:off x="914400" y="1143000"/>
            <a:ext cx="3545059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145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/>
          </p:cNvSpPr>
          <p:nvPr>
            <p:ph type="title"/>
          </p:nvPr>
        </p:nvSpPr>
        <p:spPr>
          <a:xfrm>
            <a:off x="4724400" y="685800"/>
            <a:ext cx="3300984" cy="146304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>
              <a:defRPr sz="1800">
                <a:uFillTx/>
              </a:defRPr>
            </a:pPr>
            <a:r>
              <a:rPr sz="4400" b="1" dirty="0">
                <a:solidFill>
                  <a:srgbClr val="C00000"/>
                </a:solidFill>
                <a:uFill>
                  <a:solidFill/>
                </a:uFill>
              </a:rPr>
              <a:t>7 Pillars of Food Justice</a:t>
            </a:r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67" r="26967"/>
          <a:stretch>
            <a:fillRect/>
          </a:stretch>
        </p:blipFill>
        <p:spPr/>
      </p:pic>
      <p:sp>
        <p:nvSpPr>
          <p:cNvPr id="97" name="Shape 97"/>
          <p:cNvSpPr>
            <a:spLocks noGrp="1"/>
          </p:cNvSpPr>
          <p:nvPr>
            <p:ph type="body" sz="half" idx="2"/>
          </p:nvPr>
        </p:nvSpPr>
        <p:spPr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spcBef>
                <a:spcPts val="600"/>
              </a:spcBef>
              <a:defRPr sz="2900"/>
            </a:lvl1pPr>
          </a:lstStyle>
          <a:p>
            <a:pPr lvl="0">
              <a:defRPr sz="1800">
                <a:uFillTx/>
              </a:defRPr>
            </a:pPr>
            <a:r>
              <a:rPr lang="en-US" sz="2900" b="1" dirty="0" smtClean="0">
                <a:solidFill>
                  <a:srgbClr val="C00000"/>
                </a:solidFill>
                <a:uFill>
                  <a:solidFill/>
                </a:uFill>
              </a:rPr>
              <a:t>1.</a:t>
            </a:r>
            <a:r>
              <a:rPr lang="en-US" sz="2900" dirty="0" smtClean="0">
                <a:uFill>
                  <a:solidFill/>
                </a:uFill>
              </a:rPr>
              <a:t> </a:t>
            </a:r>
          </a:p>
          <a:p>
            <a:pPr lvl="0">
              <a:defRPr sz="1800">
                <a:uFillTx/>
              </a:defRPr>
            </a:pPr>
            <a:r>
              <a:rPr sz="2400" dirty="0" smtClean="0">
                <a:uFill>
                  <a:solidFill/>
                </a:uFill>
              </a:rPr>
              <a:t>Everyone </a:t>
            </a:r>
            <a:r>
              <a:rPr sz="2400" dirty="0">
                <a:uFill>
                  <a:solidFill/>
                </a:uFill>
              </a:rPr>
              <a:t>has a </a:t>
            </a:r>
            <a:r>
              <a:rPr sz="2400" b="1" dirty="0">
                <a:uFill>
                  <a:solidFill/>
                </a:uFill>
              </a:rPr>
              <a:t>RIGHT</a:t>
            </a:r>
            <a:r>
              <a:rPr sz="2400" dirty="0">
                <a:uFill>
                  <a:solidFill/>
                </a:uFill>
              </a:rPr>
              <a:t> to healthy food.</a:t>
            </a:r>
          </a:p>
        </p:txBody>
      </p:sp>
      <p:sp>
        <p:nvSpPr>
          <p:cNvPr id="98" name="Shape 98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35</a:t>
            </a:fld>
            <a:endParaRPr sz="1200">
              <a:solidFill>
                <a:srgbClr val="888888"/>
              </a:solidFill>
              <a:uFill>
                <a:solidFill>
                  <a:srgbClr val="888888"/>
                </a:solidFill>
              </a:uFill>
            </a:endParaRPr>
          </a:p>
        </p:txBody>
      </p:sp>
      <p:pic>
        <p:nvPicPr>
          <p:cNvPr id="6" name="image5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030" y="5848917"/>
            <a:ext cx="1942742" cy="10148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>
                <a:uFillTx/>
              </a:defRPr>
            </a:pPr>
            <a:r>
              <a:rPr lang="en-US" sz="4400" dirty="0" smtClean="0">
                <a:solidFill>
                  <a:srgbClr val="C00000"/>
                </a:solidFill>
                <a:uFill>
                  <a:solidFill/>
                </a:uFill>
              </a:rPr>
              <a:t>2.</a:t>
            </a:r>
            <a:endParaRPr sz="4400" dirty="0">
              <a:solidFill>
                <a:srgbClr val="C00000"/>
              </a:solidFill>
              <a:uFill>
                <a:solidFill/>
              </a:uFill>
            </a:endParaRPr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3" r="27063"/>
          <a:stretch>
            <a:fillRect/>
          </a:stretch>
        </p:blipFill>
        <p:spPr/>
      </p:pic>
      <p:sp>
        <p:nvSpPr>
          <p:cNvPr id="101" name="Shape 101"/>
          <p:cNvSpPr>
            <a:spLocks noGrp="1"/>
          </p:cNvSpPr>
          <p:nvPr>
            <p:ph type="body" sz="half" idx="2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80000"/>
              </a:lnSpc>
              <a:spcBef>
                <a:spcPts val="600"/>
              </a:spcBef>
              <a:defRPr sz="2900"/>
            </a:lvl1pPr>
          </a:lstStyle>
          <a:p>
            <a:pPr lvl="0">
              <a:defRPr sz="1800">
                <a:uFillTx/>
              </a:defRPr>
            </a:pPr>
            <a:r>
              <a:rPr sz="2400" dirty="0">
                <a:uFill>
                  <a:solidFill/>
                </a:uFill>
              </a:rPr>
              <a:t>We must </a:t>
            </a:r>
            <a:r>
              <a:rPr sz="2400" b="1" dirty="0">
                <a:uFill>
                  <a:solidFill/>
                </a:uFill>
              </a:rPr>
              <a:t>build a new </a:t>
            </a:r>
            <a:r>
              <a:rPr sz="2400" dirty="0">
                <a:uFill>
                  <a:solidFill/>
                </a:uFill>
              </a:rPr>
              <a:t>global food system and </a:t>
            </a:r>
            <a:r>
              <a:rPr lang="en-US" sz="2400" dirty="0" smtClean="0">
                <a:uFill>
                  <a:solidFill/>
                </a:uFill>
              </a:rPr>
              <a:t>"</a:t>
            </a:r>
            <a:r>
              <a:rPr sz="2400" dirty="0" smtClean="0">
                <a:uFill>
                  <a:solidFill/>
                </a:uFill>
              </a:rPr>
              <a:t>hospice out</a:t>
            </a:r>
            <a:r>
              <a:rPr lang="en-US" sz="2400" dirty="0" smtClean="0">
                <a:uFill>
                  <a:solidFill/>
                </a:uFill>
              </a:rPr>
              <a:t>"</a:t>
            </a:r>
            <a:r>
              <a:rPr sz="2400" dirty="0" smtClean="0">
                <a:uFill>
                  <a:solidFill/>
                </a:uFill>
              </a:rPr>
              <a:t> </a:t>
            </a:r>
            <a:r>
              <a:rPr sz="2400" dirty="0">
                <a:uFill>
                  <a:solidFill/>
                </a:uFill>
              </a:rPr>
              <a:t>the old. </a:t>
            </a:r>
          </a:p>
        </p:txBody>
      </p:sp>
      <p:sp>
        <p:nvSpPr>
          <p:cNvPr id="6" name="Shape 96"/>
          <p:cNvSpPr txBox="1">
            <a:spLocks/>
          </p:cNvSpPr>
          <p:nvPr/>
        </p:nvSpPr>
        <p:spPr>
          <a:xfrm>
            <a:off x="4572000" y="0"/>
            <a:ext cx="3733800" cy="609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 sz="1800">
                <a:uFillTx/>
              </a:defRPr>
            </a:pPr>
            <a:r>
              <a:rPr lang="en-US" sz="3200" b="1" dirty="0" smtClean="0">
                <a:solidFill>
                  <a:schemeClr val="bg1"/>
                </a:solidFill>
                <a:uFill>
                  <a:solidFill/>
                </a:uFill>
              </a:rPr>
              <a:t>7 Pillars of Food Justice</a:t>
            </a:r>
            <a:endParaRPr lang="en-US" sz="3200" b="1" dirty="0">
              <a:solidFill>
                <a:schemeClr val="bg1"/>
              </a:solidFill>
              <a:uFill>
                <a:solidFill/>
              </a:uFill>
            </a:endParaRPr>
          </a:p>
        </p:txBody>
      </p:sp>
      <p:pic>
        <p:nvPicPr>
          <p:cNvPr id="7" name="image5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030" y="5848917"/>
            <a:ext cx="1942742" cy="10148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>
            <a:spLocks noGrp="1"/>
          </p:cNvSpPr>
          <p:nvPr>
            <p:ph type="title"/>
          </p:nvPr>
        </p:nvSpPr>
        <p:spPr>
          <a:xfrm>
            <a:off x="4788408" y="990600"/>
            <a:ext cx="3300984" cy="146304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>
                <a:uFillTx/>
              </a:defRPr>
            </a:pPr>
            <a:r>
              <a:rPr lang="en-US" sz="4400" dirty="0" smtClean="0">
                <a:solidFill>
                  <a:srgbClr val="C00000"/>
                </a:solidFill>
                <a:uFill>
                  <a:solidFill/>
                </a:uFill>
              </a:rPr>
              <a:t>3.</a:t>
            </a:r>
            <a:endParaRPr sz="4400" dirty="0">
              <a:solidFill>
                <a:srgbClr val="C00000"/>
              </a:solidFill>
              <a:uFill>
                <a:solidFill/>
              </a:uFill>
            </a:endParaRPr>
          </a:p>
        </p:txBody>
      </p:sp>
      <p:sp>
        <p:nvSpPr>
          <p:cNvPr id="105" name="Shape 105"/>
          <p:cNvSpPr>
            <a:spLocks noGrp="1"/>
          </p:cNvSpPr>
          <p:nvPr>
            <p:ph type="body" sz="half" idx="2"/>
          </p:nvPr>
        </p:nvSpPr>
        <p:spPr>
          <a:xfrm>
            <a:off x="4734630" y="2590800"/>
            <a:ext cx="3494970" cy="30618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80000"/>
              </a:lnSpc>
              <a:spcBef>
                <a:spcPts val="600"/>
              </a:spcBef>
              <a:defRPr sz="2900"/>
            </a:lvl1pPr>
          </a:lstStyle>
          <a:p>
            <a:pPr lvl="0">
              <a:defRPr sz="1800">
                <a:uFillTx/>
              </a:defRPr>
            </a:pPr>
            <a:r>
              <a:rPr sz="2400" dirty="0">
                <a:uFill>
                  <a:solidFill/>
                </a:uFill>
              </a:rPr>
              <a:t>Because multiple systems </a:t>
            </a:r>
            <a:r>
              <a:rPr sz="2400" dirty="0" smtClean="0">
                <a:uFill>
                  <a:solidFill/>
                </a:uFill>
              </a:rPr>
              <a:t>of</a:t>
            </a:r>
            <a:r>
              <a:rPr lang="en-US" sz="2400" dirty="0" smtClean="0">
                <a:uFill>
                  <a:solidFill/>
                </a:uFill>
              </a:rPr>
              <a:t> </a:t>
            </a:r>
            <a:r>
              <a:rPr sz="2400" dirty="0" smtClean="0">
                <a:uFill>
                  <a:solidFill/>
                </a:uFill>
              </a:rPr>
              <a:t>oppression </a:t>
            </a:r>
            <a:r>
              <a:rPr sz="2400" dirty="0">
                <a:uFill>
                  <a:solidFill/>
                </a:uFill>
              </a:rPr>
              <a:t>prevent food justice, we must do the work through an </a:t>
            </a:r>
            <a:r>
              <a:rPr sz="2400" b="1" dirty="0">
                <a:uFill>
                  <a:solidFill/>
                </a:uFill>
              </a:rPr>
              <a:t>intersectional lens.</a:t>
            </a:r>
          </a:p>
        </p:txBody>
      </p:sp>
      <p:sp>
        <p:nvSpPr>
          <p:cNvPr id="106" name="Shape 106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37</a:t>
            </a:fld>
            <a:endParaRPr sz="1200">
              <a:solidFill>
                <a:srgbClr val="888888"/>
              </a:solidFill>
              <a:uFill>
                <a:solidFill>
                  <a:srgbClr val="888888"/>
                </a:solidFill>
              </a:uFill>
            </a:endParaRPr>
          </a:p>
        </p:txBody>
      </p:sp>
      <p:sp>
        <p:nvSpPr>
          <p:cNvPr id="6" name="Shape 96"/>
          <p:cNvSpPr txBox="1">
            <a:spLocks/>
          </p:cNvSpPr>
          <p:nvPr/>
        </p:nvSpPr>
        <p:spPr>
          <a:xfrm>
            <a:off x="4572000" y="0"/>
            <a:ext cx="3733800" cy="609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 sz="1800">
                <a:uFillTx/>
              </a:defRPr>
            </a:pPr>
            <a:r>
              <a:rPr lang="en-US" sz="3200" b="1" dirty="0" smtClean="0">
                <a:solidFill>
                  <a:schemeClr val="bg1"/>
                </a:solidFill>
                <a:uFill>
                  <a:solidFill/>
                </a:uFill>
              </a:rPr>
              <a:t>7 Pillars of Food Justice</a:t>
            </a:r>
            <a:endParaRPr lang="en-US" sz="3200" b="1" dirty="0">
              <a:solidFill>
                <a:schemeClr val="bg1"/>
              </a:solidFill>
              <a:uFill>
                <a:solidFill/>
              </a:uFill>
            </a:endParaRPr>
          </a:p>
        </p:txBody>
      </p:sp>
      <p:pic>
        <p:nvPicPr>
          <p:cNvPr id="8" name="image5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030" y="5848917"/>
            <a:ext cx="1942742" cy="101486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746" name="Picture 2" descr="http://interoccupy.net/wp-content/uploads/2013/08/intersectionalit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09" y="2057400"/>
            <a:ext cx="42926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/>
          </p:cNvSpPr>
          <p:nvPr>
            <p:ph type="title"/>
          </p:nvPr>
        </p:nvSpPr>
        <p:spPr>
          <a:xfrm>
            <a:off x="4604825" y="2575560"/>
            <a:ext cx="3300984" cy="146304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>
                <a:uFillTx/>
              </a:defRPr>
            </a:pPr>
            <a:r>
              <a:rPr lang="en-US" sz="4400" dirty="0" smtClean="0">
                <a:solidFill>
                  <a:srgbClr val="C00000"/>
                </a:solidFill>
                <a:uFill>
                  <a:solidFill/>
                </a:uFill>
              </a:rPr>
              <a:t>4.</a:t>
            </a:r>
            <a:endParaRPr sz="4400" dirty="0">
              <a:solidFill>
                <a:srgbClr val="C00000"/>
              </a:solidFill>
              <a:uFill>
                <a:solidFill/>
              </a:uFill>
            </a:endParaRPr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26" r="29526"/>
          <a:stretch>
            <a:fillRect/>
          </a:stretch>
        </p:blipFill>
        <p:spPr/>
      </p:pic>
      <p:sp>
        <p:nvSpPr>
          <p:cNvPr id="109" name="Shape 109"/>
          <p:cNvSpPr>
            <a:spLocks noGrp="1"/>
          </p:cNvSpPr>
          <p:nvPr>
            <p:ph type="body" sz="half" idx="2"/>
          </p:nvPr>
        </p:nvSpPr>
        <p:spPr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80000"/>
              </a:lnSpc>
              <a:defRPr sz="2900"/>
            </a:lvl1pPr>
          </a:lstStyle>
          <a:p>
            <a:pPr lvl="0">
              <a:defRPr sz="1800">
                <a:uFillTx/>
              </a:defRPr>
            </a:pPr>
            <a:r>
              <a:rPr sz="2400" dirty="0">
                <a:uFill>
                  <a:solidFill/>
                </a:uFill>
              </a:rPr>
              <a:t>Food Justice work focuses on </a:t>
            </a:r>
            <a:r>
              <a:rPr sz="2400" b="1" dirty="0">
                <a:uFill>
                  <a:solidFill/>
                </a:uFill>
              </a:rPr>
              <a:t>marginalized </a:t>
            </a:r>
            <a:r>
              <a:rPr lang="en-US" sz="2400" b="1" dirty="0" smtClean="0">
                <a:uFill>
                  <a:solidFill/>
                </a:uFill>
              </a:rPr>
              <a:t/>
            </a:r>
            <a:br>
              <a:rPr lang="en-US" sz="2400" b="1" dirty="0" smtClean="0">
                <a:uFill>
                  <a:solidFill/>
                </a:uFill>
              </a:rPr>
            </a:br>
            <a:r>
              <a:rPr sz="2400" b="1" dirty="0" smtClean="0">
                <a:uFill>
                  <a:solidFill/>
                </a:uFill>
              </a:rPr>
              <a:t>and </a:t>
            </a:r>
            <a:r>
              <a:rPr sz="2400" b="1" dirty="0">
                <a:uFill>
                  <a:solidFill/>
                </a:uFill>
              </a:rPr>
              <a:t>vulnerable </a:t>
            </a:r>
            <a:r>
              <a:rPr sz="2400" dirty="0">
                <a:uFill>
                  <a:solidFill/>
                </a:uFill>
              </a:rPr>
              <a:t>populations.</a:t>
            </a:r>
          </a:p>
        </p:txBody>
      </p:sp>
      <p:sp>
        <p:nvSpPr>
          <p:cNvPr id="110" name="Shape 110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38</a:t>
            </a:fld>
            <a:endParaRPr sz="1200">
              <a:solidFill>
                <a:srgbClr val="888888"/>
              </a:solidFill>
              <a:uFill>
                <a:solidFill>
                  <a:srgbClr val="888888"/>
                </a:solidFill>
              </a:uFill>
            </a:endParaRPr>
          </a:p>
        </p:txBody>
      </p:sp>
      <p:sp>
        <p:nvSpPr>
          <p:cNvPr id="5" name="Shape 96"/>
          <p:cNvSpPr txBox="1">
            <a:spLocks/>
          </p:cNvSpPr>
          <p:nvPr/>
        </p:nvSpPr>
        <p:spPr>
          <a:xfrm>
            <a:off x="4572000" y="0"/>
            <a:ext cx="3733800" cy="609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 sz="1800">
                <a:uFillTx/>
              </a:defRPr>
            </a:pPr>
            <a:r>
              <a:rPr lang="en-US" sz="3200" b="1" dirty="0" smtClean="0">
                <a:solidFill>
                  <a:schemeClr val="bg1"/>
                </a:solidFill>
                <a:uFill>
                  <a:solidFill/>
                </a:uFill>
              </a:rPr>
              <a:t>7 Pillars of Food Justice</a:t>
            </a:r>
            <a:endParaRPr lang="en-US" sz="3200" b="1" dirty="0">
              <a:solidFill>
                <a:schemeClr val="bg1"/>
              </a:solidFill>
              <a:uFill>
                <a:solidFill/>
              </a:uFill>
            </a:endParaRPr>
          </a:p>
        </p:txBody>
      </p:sp>
      <p:pic>
        <p:nvPicPr>
          <p:cNvPr id="7" name="image5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030" y="5848917"/>
            <a:ext cx="1942742" cy="10148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/>
          </p:cNvSpPr>
          <p:nvPr>
            <p:ph type="title"/>
          </p:nvPr>
        </p:nvSpPr>
        <p:spPr>
          <a:xfrm>
            <a:off x="4724400" y="2575560"/>
            <a:ext cx="3300984" cy="146304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>
                <a:uFillTx/>
              </a:defRPr>
            </a:pPr>
            <a:r>
              <a:rPr lang="en-US" sz="4400" dirty="0" smtClean="0">
                <a:solidFill>
                  <a:srgbClr val="C00000"/>
                </a:solidFill>
                <a:uFill>
                  <a:solidFill/>
                </a:uFill>
              </a:rPr>
              <a:t>5.</a:t>
            </a:r>
            <a:endParaRPr sz="4400" dirty="0">
              <a:solidFill>
                <a:srgbClr val="C00000"/>
              </a:solidFill>
              <a:uFill>
                <a:solidFill/>
              </a:uFill>
            </a:endParaRPr>
          </a:p>
        </p:txBody>
      </p:sp>
      <p:sp>
        <p:nvSpPr>
          <p:cNvPr id="2" name="Picture Placeholder 1"/>
          <p:cNvSpPr>
            <a:spLocks noGrp="1"/>
          </p:cNvSpPr>
          <p:nvPr>
            <p:ph type="pic" idx="1"/>
          </p:nvPr>
        </p:nvSpPr>
        <p:spPr/>
      </p:sp>
      <p:sp>
        <p:nvSpPr>
          <p:cNvPr id="113" name="Shape 113"/>
          <p:cNvSpPr>
            <a:spLocks noGrp="1"/>
          </p:cNvSpPr>
          <p:nvPr>
            <p:ph type="body" sz="half" idx="2"/>
          </p:nvPr>
        </p:nvSpPr>
        <p:spPr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80000"/>
              </a:lnSpc>
              <a:spcBef>
                <a:spcPts val="600"/>
              </a:spcBef>
              <a:defRPr sz="2900"/>
            </a:lvl1pPr>
          </a:lstStyle>
          <a:p>
            <a:pPr lvl="0">
              <a:defRPr sz="1800">
                <a:uFillTx/>
              </a:defRPr>
            </a:pPr>
            <a:r>
              <a:rPr sz="2400" dirty="0">
                <a:uFill>
                  <a:solidFill/>
                </a:uFill>
              </a:rPr>
              <a:t>Food Justice works to </a:t>
            </a:r>
            <a:r>
              <a:rPr sz="2400" b="1" dirty="0">
                <a:uFill>
                  <a:solidFill/>
                </a:uFill>
              </a:rPr>
              <a:t>eliminate exploitation </a:t>
            </a:r>
            <a:r>
              <a:rPr sz="2400" dirty="0">
                <a:uFill>
                  <a:solidFill/>
                </a:uFill>
              </a:rPr>
              <a:t>of humans and animals.</a:t>
            </a:r>
          </a:p>
        </p:txBody>
      </p:sp>
      <p:sp>
        <p:nvSpPr>
          <p:cNvPr id="114" name="Shape 114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39</a:t>
            </a:fld>
            <a:endParaRPr sz="1200">
              <a:solidFill>
                <a:srgbClr val="888888"/>
              </a:solidFill>
              <a:uFill>
                <a:solidFill>
                  <a:srgbClr val="888888"/>
                </a:solidFill>
              </a:uFill>
            </a:endParaRPr>
          </a:p>
        </p:txBody>
      </p:sp>
      <p:pic>
        <p:nvPicPr>
          <p:cNvPr id="115" name="image5.jpg" descr="migrantworkers.jpg"/>
          <p:cNvPicPr/>
          <p:nvPr/>
        </p:nvPicPr>
        <p:blipFill rotWithShape="1">
          <a:blip r:embed="rId2">
            <a:extLst/>
          </a:blip>
          <a:srcRect l="41436" r="26484"/>
          <a:stretch/>
        </p:blipFill>
        <p:spPr>
          <a:xfrm>
            <a:off x="990600" y="838200"/>
            <a:ext cx="3454791" cy="5181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5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030" y="5848917"/>
            <a:ext cx="1942742" cy="10148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/>
          </p:cNvSpPr>
          <p:nvPr>
            <p:ph type="title"/>
          </p:nvPr>
        </p:nvSpPr>
        <p:spPr>
          <a:xfrm>
            <a:off x="4724400" y="2575560"/>
            <a:ext cx="3300984" cy="146304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>
                <a:uFillTx/>
              </a:defRPr>
            </a:pPr>
            <a:r>
              <a:rPr lang="en-US" sz="4400" dirty="0" smtClean="0">
                <a:solidFill>
                  <a:srgbClr val="C00000"/>
                </a:solidFill>
                <a:uFill>
                  <a:solidFill/>
                </a:uFill>
              </a:rPr>
              <a:t>6.</a:t>
            </a:r>
            <a:endParaRPr sz="4400" dirty="0">
              <a:solidFill>
                <a:srgbClr val="C00000"/>
              </a:solidFill>
              <a:uFill>
                <a:solidFill/>
              </a:uFill>
            </a:endParaRP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3" r="27063"/>
          <a:stretch>
            <a:fillRect/>
          </a:stretch>
        </p:blipFill>
        <p:spPr/>
      </p:pic>
      <p:sp>
        <p:nvSpPr>
          <p:cNvPr id="118" name="Shape 118"/>
          <p:cNvSpPr>
            <a:spLocks noGrp="1"/>
          </p:cNvSpPr>
          <p:nvPr>
            <p:ph type="body" sz="half" idx="2"/>
          </p:nvPr>
        </p:nvSpPr>
        <p:spPr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80000"/>
              </a:lnSpc>
              <a:spcBef>
                <a:spcPts val="600"/>
              </a:spcBef>
              <a:defRPr sz="2900"/>
            </a:lvl1pPr>
          </a:lstStyle>
          <a:p>
            <a:pPr lvl="0">
              <a:defRPr sz="1800">
                <a:uFillTx/>
              </a:defRPr>
            </a:pPr>
            <a:r>
              <a:rPr lang="en-US" sz="2400" dirty="0" smtClean="0">
                <a:uFill>
                  <a:solidFill/>
                </a:uFill>
              </a:rPr>
              <a:t>Food Justice preserves </a:t>
            </a:r>
            <a:r>
              <a:rPr sz="2400" dirty="0" smtClean="0">
                <a:uFill>
                  <a:solidFill/>
                </a:uFill>
              </a:rPr>
              <a:t>ecological </a:t>
            </a:r>
            <a:r>
              <a:rPr sz="2400" b="1" dirty="0">
                <a:uFill>
                  <a:solidFill/>
                </a:uFill>
              </a:rPr>
              <a:t>biodiversity</a:t>
            </a:r>
            <a:r>
              <a:rPr sz="2400" dirty="0">
                <a:uFill>
                  <a:solidFill/>
                </a:uFill>
              </a:rPr>
              <a:t> and </a:t>
            </a:r>
            <a:r>
              <a:rPr sz="2400" dirty="0" smtClean="0">
                <a:uFill>
                  <a:solidFill/>
                </a:uFill>
              </a:rPr>
              <a:t>promot</a:t>
            </a:r>
            <a:r>
              <a:rPr lang="en-US" sz="2400" dirty="0" smtClean="0">
                <a:uFill>
                  <a:solidFill/>
                </a:uFill>
              </a:rPr>
              <a:t>es</a:t>
            </a:r>
            <a:r>
              <a:rPr sz="2400" dirty="0" smtClean="0">
                <a:uFill>
                  <a:solidFill/>
                </a:uFill>
              </a:rPr>
              <a:t> </a:t>
            </a:r>
            <a:r>
              <a:rPr sz="2400" b="1" dirty="0">
                <a:uFill>
                  <a:solidFill/>
                </a:uFill>
              </a:rPr>
              <a:t>sustainability.</a:t>
            </a:r>
          </a:p>
        </p:txBody>
      </p:sp>
      <p:sp>
        <p:nvSpPr>
          <p:cNvPr id="119" name="Shape 119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40</a:t>
            </a:fld>
            <a:endParaRPr sz="1200">
              <a:solidFill>
                <a:srgbClr val="888888"/>
              </a:solidFill>
              <a:uFill>
                <a:solidFill>
                  <a:srgbClr val="888888"/>
                </a:solidFill>
              </a:uFill>
            </a:endParaRPr>
          </a:p>
        </p:txBody>
      </p:sp>
      <p:pic>
        <p:nvPicPr>
          <p:cNvPr id="6" name="image5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030" y="5848917"/>
            <a:ext cx="1942742" cy="10148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/>
          </p:cNvSpPr>
          <p:nvPr>
            <p:ph type="title"/>
          </p:nvPr>
        </p:nvSpPr>
        <p:spPr>
          <a:xfrm>
            <a:off x="4724400" y="1965960"/>
            <a:ext cx="3300984" cy="146304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>
                <a:uFillTx/>
              </a:defRPr>
            </a:pPr>
            <a:r>
              <a:rPr sz="4400" dirty="0" smtClean="0">
                <a:solidFill>
                  <a:srgbClr val="C00000"/>
                </a:solidFill>
                <a:uFill>
                  <a:solidFill/>
                </a:uFill>
              </a:rPr>
              <a:t>7</a:t>
            </a:r>
            <a:r>
              <a:rPr lang="en-US" sz="4400" dirty="0" smtClean="0">
                <a:solidFill>
                  <a:srgbClr val="C00000"/>
                </a:solidFill>
                <a:uFill>
                  <a:solidFill/>
                </a:uFill>
              </a:rPr>
              <a:t>.</a:t>
            </a:r>
            <a:endParaRPr sz="4400" dirty="0">
              <a:solidFill>
                <a:srgbClr val="C00000"/>
              </a:solidFill>
              <a:uFill>
                <a:solidFill/>
              </a:uFill>
            </a:endParaRPr>
          </a:p>
        </p:txBody>
      </p:sp>
      <p:sp>
        <p:nvSpPr>
          <p:cNvPr id="122" name="Shape 122"/>
          <p:cNvSpPr>
            <a:spLocks noGrp="1"/>
          </p:cNvSpPr>
          <p:nvPr>
            <p:ph type="body" sz="half" idx="2"/>
          </p:nvPr>
        </p:nvSpPr>
        <p:spPr>
          <a:xfrm>
            <a:off x="4734630" y="3429000"/>
            <a:ext cx="3300573" cy="2223649"/>
          </a:xfrm>
          <a:prstGeom prst="rect">
            <a:avLst/>
          </a:prstGeom>
        </p:spPr>
        <p:txBody>
          <a:bodyPr>
            <a:noAutofit/>
          </a:bodyPr>
          <a:lstStyle/>
          <a:p>
            <a:pPr lvl="0">
              <a:lnSpc>
                <a:spcPct val="80000"/>
              </a:lnSpc>
              <a:spcBef>
                <a:spcPts val="600"/>
              </a:spcBef>
              <a:defRPr sz="1800">
                <a:uFillTx/>
              </a:defRPr>
            </a:pPr>
            <a:r>
              <a:rPr lang="en-US" sz="2400" dirty="0" smtClean="0">
                <a:uFill>
                  <a:solidFill/>
                </a:uFill>
              </a:rPr>
              <a:t>Food Justice</a:t>
            </a:r>
            <a:r>
              <a:rPr sz="2400" dirty="0" smtClean="0">
                <a:uFill>
                  <a:solidFill/>
                </a:uFill>
              </a:rPr>
              <a:t> </a:t>
            </a:r>
            <a:r>
              <a:rPr lang="en-US" sz="2400" dirty="0" smtClean="0">
                <a:uFill>
                  <a:solidFill/>
                </a:uFill>
              </a:rPr>
              <a:t>means </a:t>
            </a:r>
            <a:r>
              <a:rPr lang="en-US" sz="2400" b="1" dirty="0" smtClean="0">
                <a:uFill>
                  <a:solidFill/>
                </a:uFill>
              </a:rPr>
              <a:t>sharing </a:t>
            </a:r>
            <a:r>
              <a:rPr sz="2400" b="1" dirty="0" smtClean="0">
                <a:uFill>
                  <a:solidFill/>
                </a:uFill>
              </a:rPr>
              <a:t>resources </a:t>
            </a:r>
            <a:r>
              <a:rPr sz="2400" b="1" dirty="0">
                <a:uFill>
                  <a:solidFill/>
                </a:uFill>
              </a:rPr>
              <a:t>and skills </a:t>
            </a:r>
            <a:r>
              <a:rPr sz="2400" dirty="0">
                <a:uFill>
                  <a:solidFill/>
                </a:uFill>
              </a:rPr>
              <a:t>that empower people </a:t>
            </a:r>
            <a:r>
              <a:rPr lang="en-US" sz="2400" dirty="0">
                <a:uFill>
                  <a:solidFill/>
                </a:uFill>
              </a:rPr>
              <a:t/>
            </a:r>
            <a:br>
              <a:rPr lang="en-US" sz="2400" dirty="0">
                <a:uFill>
                  <a:solidFill/>
                </a:uFill>
              </a:rPr>
            </a:br>
            <a:r>
              <a:rPr sz="2400" dirty="0" smtClean="0">
                <a:uFill>
                  <a:solidFill/>
                </a:uFill>
              </a:rPr>
              <a:t>to </a:t>
            </a:r>
            <a:r>
              <a:rPr sz="2400" dirty="0">
                <a:uFill>
                  <a:solidFill/>
                </a:uFill>
              </a:rPr>
              <a:t>be more </a:t>
            </a:r>
            <a:r>
              <a:rPr lang="en-US" sz="2400" dirty="0" smtClean="0">
                <a:uFill>
                  <a:solidFill/>
                </a:uFill>
              </a:rPr>
              <a:t/>
            </a:r>
            <a:br>
              <a:rPr lang="en-US" sz="2400" dirty="0" smtClean="0">
                <a:uFill>
                  <a:solidFill/>
                </a:uFill>
              </a:rPr>
            </a:br>
            <a:r>
              <a:rPr sz="2400" dirty="0" smtClean="0">
                <a:uFill>
                  <a:solidFill/>
                </a:uFill>
              </a:rPr>
              <a:t>food </a:t>
            </a:r>
            <a:r>
              <a:rPr sz="2400" dirty="0">
                <a:uFill>
                  <a:solidFill/>
                </a:uFill>
              </a:rPr>
              <a:t>self-sufficient.</a:t>
            </a:r>
          </a:p>
        </p:txBody>
      </p:sp>
      <p:sp>
        <p:nvSpPr>
          <p:cNvPr id="123" name="Shape 12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41</a:t>
            </a:fld>
            <a:endParaRPr sz="1200">
              <a:solidFill>
                <a:srgbClr val="888888"/>
              </a:solidFill>
              <a:uFill>
                <a:solidFill>
                  <a:srgbClr val="888888"/>
                </a:solidFill>
              </a:uFill>
            </a:endParaRPr>
          </a:p>
        </p:txBody>
      </p:sp>
      <p:pic>
        <p:nvPicPr>
          <p:cNvPr id="6" name="image5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030" y="5848917"/>
            <a:ext cx="1942742" cy="101486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914400"/>
            <a:ext cx="3543300" cy="472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8" y="723900"/>
            <a:ext cx="7515225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252658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63" y="781050"/>
            <a:ext cx="7534275" cy="529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4896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957263"/>
            <a:ext cx="7505700" cy="494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732827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724400" y="0"/>
            <a:ext cx="3352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Practicing Food Justice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44" y="671703"/>
            <a:ext cx="5027856" cy="377089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496" y="2743200"/>
            <a:ext cx="2398776" cy="1557528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810000"/>
            <a:ext cx="4710113" cy="2571750"/>
          </a:xfrm>
          <a:prstGeom prst="rect">
            <a:avLst/>
          </a:prstGeom>
          <a:noFill/>
          <a:ln w="5715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295400"/>
            <a:ext cx="3120266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257800" y="1066800"/>
            <a:ext cx="312026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Southeast Area Farmers’ Market</a:t>
            </a:r>
            <a:endParaRPr lang="en-US" sz="1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066800" y="5042635"/>
            <a:ext cx="24384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Bulk Food Buying Group</a:t>
            </a:r>
            <a:endParaRPr lang="en-US" sz="1400" b="1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785" y="2535663"/>
            <a:ext cx="2838015" cy="817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1655885"/>
            <a:ext cx="80486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5.jpg"/>
          <p:cNvPicPr/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22030" y="5848917"/>
            <a:ext cx="1942742" cy="101486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3110624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8" y="742950"/>
            <a:ext cx="7439025" cy="537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http://agrinews-pubs.com/Images/Images/1983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951" y="3996175"/>
            <a:ext cx="2131649" cy="1752600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8" name="Picture 6" descr="http://media.mlive.com/grpress/news_impact/photo/grand-rapids-compostingjpg-f65510b3c79a59f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5009" y="2829398"/>
            <a:ext cx="2501122" cy="3513923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6" name="Picture 4" descr="https://oktable.files.wordpress.com/2015/03/press-conf-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3" r="5985"/>
          <a:stretch/>
        </p:blipFill>
        <p:spPr bwMode="auto">
          <a:xfrm>
            <a:off x="3200400" y="3495747"/>
            <a:ext cx="2884774" cy="2753456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5.jpg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2030" y="5848917"/>
            <a:ext cx="1942742" cy="101486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32571166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533400"/>
            <a:ext cx="7696200" cy="59470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24400" y="0"/>
            <a:ext cx="3352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Practicing Food Justice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75999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Shape 560"/>
          <p:cNvSpPr>
            <a:spLocks noGrp="1"/>
          </p:cNvSpPr>
          <p:nvPr>
            <p:ph type="title"/>
          </p:nvPr>
        </p:nvSpPr>
        <p:spPr>
          <a:xfrm>
            <a:off x="5029200" y="76200"/>
            <a:ext cx="4114800" cy="563562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>
              <a:defRPr sz="1800">
                <a:uFillTx/>
              </a:defRPr>
            </a:pPr>
            <a:r>
              <a:rPr sz="4400" dirty="0">
                <a:uFill>
                  <a:solidFill/>
                </a:uFill>
              </a:rPr>
              <a:t>Resources</a:t>
            </a:r>
          </a:p>
        </p:txBody>
      </p:sp>
      <p:sp>
        <p:nvSpPr>
          <p:cNvPr id="561" name="Shape 561"/>
          <p:cNvSpPr>
            <a:spLocks noGrp="1"/>
          </p:cNvSpPr>
          <p:nvPr>
            <p:ph type="body" idx="1"/>
          </p:nvPr>
        </p:nvSpPr>
        <p:spPr>
          <a:xfrm>
            <a:off x="3886200" y="1600200"/>
            <a:ext cx="4800600" cy="452596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150018" lvl="0" indent="-150018" algn="l">
              <a:spcBef>
                <a:spcPts val="300"/>
              </a:spcBef>
              <a:defRPr sz="1800">
                <a:uFillTx/>
              </a:defRPr>
            </a:pPr>
            <a:r>
              <a:rPr sz="1400" dirty="0">
                <a:uFill>
                  <a:solidFill/>
                </a:uFill>
              </a:rPr>
              <a:t>Food First </a:t>
            </a:r>
            <a:r>
              <a:rPr sz="1400" dirty="0">
                <a:uFill>
                  <a:solidFill/>
                </a:uFill>
                <a:hlinkClick r:id="rId2"/>
              </a:rPr>
              <a:t>http://www.foodfirst.org/</a:t>
            </a:r>
            <a:r>
              <a:rPr sz="1400" dirty="0">
                <a:uFill>
                  <a:solidFill/>
                </a:uFill>
              </a:rPr>
              <a:t> </a:t>
            </a:r>
          </a:p>
          <a:p>
            <a:pPr marL="150018" lvl="0" indent="-150018" algn="l">
              <a:spcBef>
                <a:spcPts val="300"/>
              </a:spcBef>
              <a:defRPr sz="1800">
                <a:uFillTx/>
              </a:defRPr>
            </a:pPr>
            <a:r>
              <a:rPr sz="1400" dirty="0">
                <a:uFill>
                  <a:solidFill/>
                </a:uFill>
              </a:rPr>
              <a:t>Food &amp; Water Watch </a:t>
            </a:r>
            <a:r>
              <a:rPr sz="1400" dirty="0">
                <a:uFill>
                  <a:solidFill/>
                </a:uFill>
                <a:hlinkClick r:id="rId3"/>
              </a:rPr>
              <a:t>http://www.foodandwaterwatch.org/</a:t>
            </a:r>
            <a:r>
              <a:rPr sz="1400" dirty="0">
                <a:uFill>
                  <a:solidFill/>
                </a:uFill>
              </a:rPr>
              <a:t> </a:t>
            </a:r>
          </a:p>
          <a:p>
            <a:pPr marL="150018" lvl="0" indent="-150018" algn="l">
              <a:spcBef>
                <a:spcPts val="300"/>
              </a:spcBef>
              <a:defRPr sz="1800">
                <a:uFillTx/>
              </a:defRPr>
            </a:pPr>
            <a:r>
              <a:rPr sz="1400" dirty="0">
                <a:uFill>
                  <a:solidFill/>
                </a:uFill>
              </a:rPr>
              <a:t>Organic Consumers Association </a:t>
            </a:r>
            <a:r>
              <a:rPr sz="1400" dirty="0">
                <a:uFill>
                  <a:solidFill/>
                </a:uFill>
                <a:hlinkClick r:id="rId4"/>
              </a:rPr>
              <a:t>http://www.organicconsumers.org/</a:t>
            </a:r>
            <a:endParaRPr sz="1400" u="sng" dirty="0">
              <a:uFill>
                <a:solidFill/>
              </a:uFill>
            </a:endParaRPr>
          </a:p>
          <a:p>
            <a:pPr marL="150018" lvl="0" indent="-150018" algn="l">
              <a:spcBef>
                <a:spcPts val="300"/>
              </a:spcBef>
              <a:defRPr sz="1800">
                <a:uFillTx/>
              </a:defRPr>
            </a:pPr>
            <a:r>
              <a:rPr sz="1400" u="sng" dirty="0">
                <a:uFill>
                  <a:solidFill/>
                </a:uFill>
              </a:rPr>
              <a:t>Via </a:t>
            </a:r>
            <a:r>
              <a:rPr sz="1400" u="sng" dirty="0" err="1">
                <a:uFill>
                  <a:solidFill/>
                </a:uFill>
              </a:rPr>
              <a:t>Campesina</a:t>
            </a:r>
            <a:r>
              <a:rPr sz="1400" u="sng" dirty="0">
                <a:uFill>
                  <a:solidFill/>
                </a:uFill>
              </a:rPr>
              <a:t> </a:t>
            </a:r>
            <a:r>
              <a:rPr sz="1400" dirty="0">
                <a:uFill>
                  <a:solidFill/>
                </a:uFill>
                <a:hlinkClick r:id="rId5"/>
              </a:rPr>
              <a:t>http://viacampesina.org/en/</a:t>
            </a:r>
            <a:endParaRPr sz="1400" u="sng" dirty="0">
              <a:uFill>
                <a:solidFill/>
              </a:uFill>
            </a:endParaRPr>
          </a:p>
          <a:p>
            <a:pPr marL="150018" lvl="0" indent="-150018" algn="l">
              <a:spcBef>
                <a:spcPts val="300"/>
              </a:spcBef>
              <a:defRPr sz="1800">
                <a:uFillTx/>
              </a:defRPr>
            </a:pPr>
            <a:r>
              <a:rPr sz="1400" u="sng" dirty="0" err="1">
                <a:uFill>
                  <a:solidFill/>
                </a:uFill>
              </a:rPr>
              <a:t>Navdanya</a:t>
            </a:r>
            <a:r>
              <a:rPr sz="1400" u="sng" dirty="0">
                <a:uFill>
                  <a:solidFill/>
                </a:uFill>
              </a:rPr>
              <a:t> </a:t>
            </a:r>
            <a:r>
              <a:rPr sz="1400" dirty="0">
                <a:uFill>
                  <a:solidFill/>
                </a:uFill>
                <a:hlinkClick r:id="rId6"/>
              </a:rPr>
              <a:t>http://www.navdanya.org/</a:t>
            </a:r>
            <a:endParaRPr sz="1400" u="sng" dirty="0">
              <a:uFill>
                <a:solidFill/>
              </a:uFill>
            </a:endParaRPr>
          </a:p>
          <a:p>
            <a:pPr marL="150018" lvl="0" indent="-150018" algn="l">
              <a:spcBef>
                <a:spcPts val="300"/>
              </a:spcBef>
              <a:defRPr sz="1800">
                <a:uFillTx/>
              </a:defRPr>
            </a:pPr>
            <a:r>
              <a:rPr sz="1400" dirty="0">
                <a:uFill>
                  <a:solidFill/>
                </a:uFill>
                <a:hlinkClick r:id="rId7"/>
              </a:rPr>
              <a:t>http://www.justfood.org/food-justice</a:t>
            </a:r>
            <a:endParaRPr sz="1400" dirty="0">
              <a:uFill>
                <a:solidFill/>
              </a:uFill>
            </a:endParaRPr>
          </a:p>
          <a:p>
            <a:pPr marL="150018" lvl="0" indent="-150018" algn="l">
              <a:spcBef>
                <a:spcPts val="300"/>
              </a:spcBef>
              <a:defRPr sz="1800">
                <a:uFillTx/>
              </a:defRPr>
            </a:pPr>
            <a:r>
              <a:rPr sz="1400" dirty="0">
                <a:uFill>
                  <a:solidFill/>
                </a:uFill>
                <a:hlinkClick r:id="rId8"/>
              </a:rPr>
              <a:t>http://www.albafarmers.org/</a:t>
            </a:r>
            <a:endParaRPr sz="1400" dirty="0">
              <a:uFill>
                <a:solidFill/>
              </a:uFill>
            </a:endParaRPr>
          </a:p>
          <a:p>
            <a:pPr marL="150018" lvl="0" indent="-150018" algn="l">
              <a:spcBef>
                <a:spcPts val="300"/>
              </a:spcBef>
              <a:defRPr sz="1800">
                <a:uFillTx/>
              </a:defRPr>
            </a:pPr>
            <a:r>
              <a:rPr sz="1400" dirty="0">
                <a:uFill>
                  <a:solidFill/>
                </a:uFill>
                <a:hlinkClick r:id="rId9"/>
              </a:rPr>
              <a:t>http://www.agriculturaljusticeproject.org/home.html</a:t>
            </a:r>
            <a:endParaRPr sz="1400" dirty="0">
              <a:uFill>
                <a:solidFill/>
              </a:uFill>
            </a:endParaRPr>
          </a:p>
          <a:p>
            <a:pPr marL="150018" lvl="0" indent="-150018" algn="l">
              <a:spcBef>
                <a:spcPts val="300"/>
              </a:spcBef>
              <a:defRPr sz="1800">
                <a:uFillTx/>
              </a:defRPr>
            </a:pPr>
            <a:r>
              <a:rPr sz="1400" dirty="0">
                <a:uFill>
                  <a:solidFill/>
                </a:uFill>
                <a:hlinkClick r:id="rId10"/>
              </a:rPr>
              <a:t>http://casfs.ucsc.edu/</a:t>
            </a:r>
            <a:endParaRPr sz="1400" dirty="0">
              <a:uFill>
                <a:solidFill/>
              </a:uFill>
            </a:endParaRPr>
          </a:p>
          <a:p>
            <a:pPr marL="150018" lvl="0" indent="-150018" algn="l">
              <a:spcBef>
                <a:spcPts val="300"/>
              </a:spcBef>
              <a:defRPr sz="1800">
                <a:uFillTx/>
              </a:defRPr>
            </a:pPr>
            <a:r>
              <a:rPr sz="1400" dirty="0">
                <a:uFill>
                  <a:solidFill/>
                </a:uFill>
                <a:hlinkClick r:id="rId11"/>
              </a:rPr>
              <a:t>http://www.ciw-online.org/</a:t>
            </a:r>
            <a:endParaRPr sz="1400" dirty="0">
              <a:uFill>
                <a:solidFill/>
              </a:uFill>
            </a:endParaRPr>
          </a:p>
          <a:p>
            <a:pPr marL="150018" lvl="0" indent="-150018" algn="l">
              <a:spcBef>
                <a:spcPts val="300"/>
              </a:spcBef>
              <a:defRPr sz="1800">
                <a:uFillTx/>
              </a:defRPr>
            </a:pPr>
            <a:r>
              <a:rPr sz="1400" dirty="0">
                <a:uFill>
                  <a:solidFill/>
                </a:uFill>
                <a:hlinkClick r:id="rId12"/>
              </a:rPr>
              <a:t>http://www.growingpower.org/</a:t>
            </a:r>
            <a:endParaRPr sz="1400" dirty="0">
              <a:uFill>
                <a:solidFill/>
              </a:uFill>
            </a:endParaRPr>
          </a:p>
          <a:p>
            <a:pPr marL="150018" lvl="0" indent="-150018" algn="l">
              <a:spcBef>
                <a:spcPts val="300"/>
              </a:spcBef>
              <a:defRPr sz="1800">
                <a:uFillTx/>
              </a:defRPr>
            </a:pPr>
            <a:r>
              <a:rPr sz="1400" dirty="0">
                <a:uFill>
                  <a:solidFill/>
                </a:uFill>
                <a:hlinkClick r:id="rId13"/>
              </a:rPr>
              <a:t>http://knowwhereyourfoodcomesfrom.com/</a:t>
            </a:r>
            <a:endParaRPr sz="1400" dirty="0">
              <a:uFill>
                <a:solidFill/>
              </a:uFill>
            </a:endParaRPr>
          </a:p>
          <a:p>
            <a:pPr marL="150018" lvl="0" indent="-150018" algn="l">
              <a:spcBef>
                <a:spcPts val="300"/>
              </a:spcBef>
              <a:defRPr sz="1800">
                <a:uFillTx/>
              </a:defRPr>
            </a:pPr>
            <a:r>
              <a:rPr sz="1400" dirty="0">
                <a:uFill>
                  <a:solidFill/>
                </a:uFill>
                <a:hlinkClick r:id="rId14"/>
              </a:rPr>
              <a:t>http://immigrantfarming.org/</a:t>
            </a:r>
            <a:endParaRPr sz="1400" dirty="0">
              <a:uFill>
                <a:solidFill/>
              </a:uFill>
            </a:endParaRPr>
          </a:p>
          <a:p>
            <a:pPr marL="150018" lvl="0" indent="-150018" algn="l">
              <a:spcBef>
                <a:spcPts val="300"/>
              </a:spcBef>
              <a:defRPr sz="1800">
                <a:uFillTx/>
              </a:defRPr>
            </a:pPr>
            <a:r>
              <a:rPr sz="1400" dirty="0">
                <a:uFill>
                  <a:solidFill/>
                </a:uFill>
                <a:hlinkClick r:id="rId15"/>
              </a:rPr>
              <a:t>http://www.nuestras-raices.org/</a:t>
            </a:r>
            <a:endParaRPr sz="1400" dirty="0">
              <a:uFill>
                <a:solidFill/>
              </a:uFill>
            </a:endParaRPr>
          </a:p>
          <a:p>
            <a:pPr marL="150018" lvl="0" indent="-150018" algn="l">
              <a:spcBef>
                <a:spcPts val="300"/>
              </a:spcBef>
              <a:defRPr sz="1800">
                <a:uFillTx/>
              </a:defRPr>
            </a:pPr>
            <a:r>
              <a:rPr sz="1400" dirty="0">
                <a:uFill>
                  <a:solidFill/>
                </a:uFill>
                <a:hlinkClick r:id="rId16"/>
              </a:rPr>
              <a:t>http://www.panna.org/</a:t>
            </a:r>
            <a:endParaRPr sz="1400" dirty="0">
              <a:uFill>
                <a:solidFill/>
              </a:uFill>
            </a:endParaRPr>
          </a:p>
          <a:p>
            <a:pPr marL="150018" lvl="0" indent="-150018" algn="l">
              <a:spcBef>
                <a:spcPts val="300"/>
              </a:spcBef>
              <a:defRPr sz="1800">
                <a:uFillTx/>
              </a:defRPr>
            </a:pPr>
            <a:r>
              <a:rPr sz="1400" dirty="0">
                <a:uFill>
                  <a:solidFill/>
                </a:uFill>
                <a:hlinkClick r:id="rId17"/>
              </a:rPr>
              <a:t>http://www.nativeharvest.com/</a:t>
            </a:r>
            <a:endParaRPr sz="1400" dirty="0">
              <a:uFill>
                <a:solidFill/>
              </a:uFill>
            </a:endParaRPr>
          </a:p>
          <a:p>
            <a:pPr marL="128587" lvl="0" indent="-128587">
              <a:spcBef>
                <a:spcPts val="200"/>
              </a:spcBef>
              <a:defRPr sz="1800">
                <a:uFillTx/>
              </a:defRPr>
            </a:pPr>
            <a:r>
              <a:rPr sz="1200" dirty="0">
                <a:uFill>
                  <a:solidFill/>
                </a:uFill>
              </a:rPr>
              <a:t> </a:t>
            </a:r>
          </a:p>
        </p:txBody>
      </p:sp>
      <p:sp>
        <p:nvSpPr>
          <p:cNvPr id="562" name="Shape 562"/>
          <p:cNvSpPr>
            <a:spLocks noGrp="1"/>
          </p:cNvSpPr>
          <p:nvPr>
            <p:ph type="sldNum" sz="quarter" idx="2"/>
          </p:nvPr>
        </p:nvSpPr>
        <p:spPr>
          <a:xfrm>
            <a:off x="6553200" y="6221730"/>
            <a:ext cx="2133600" cy="2692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48</a:t>
            </a:fld>
            <a:endParaRPr sz="1200">
              <a:solidFill>
                <a:srgbClr val="888888"/>
              </a:solidFill>
              <a:uFill>
                <a:solidFill>
                  <a:srgbClr val="888888"/>
                </a:solidFill>
              </a:uFill>
            </a:endParaRPr>
          </a:p>
        </p:txBody>
      </p:sp>
      <p:pic>
        <p:nvPicPr>
          <p:cNvPr id="5" name="image5.jpg"/>
          <p:cNvPicPr/>
          <p:nvPr/>
        </p:nvPicPr>
        <p:blipFill>
          <a:blip r:embed="rId18">
            <a:extLst/>
          </a:blip>
          <a:stretch>
            <a:fillRect/>
          </a:stretch>
        </p:blipFill>
        <p:spPr>
          <a:xfrm>
            <a:off x="22030" y="5848917"/>
            <a:ext cx="1942742" cy="1014866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1" t="12718" r="12308" b="4820"/>
          <a:stretch/>
        </p:blipFill>
        <p:spPr>
          <a:xfrm>
            <a:off x="762000" y="2286000"/>
            <a:ext cx="2646686" cy="2175803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Shape 562"/>
          <p:cNvSpPr>
            <a:spLocks noGrp="1"/>
          </p:cNvSpPr>
          <p:nvPr>
            <p:ph type="sldNum" sz="quarter" idx="2"/>
          </p:nvPr>
        </p:nvSpPr>
        <p:spPr>
          <a:xfrm>
            <a:off x="6553200" y="6221730"/>
            <a:ext cx="2133600" cy="2692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49</a:t>
            </a:fld>
            <a:endParaRPr sz="1200">
              <a:solidFill>
                <a:srgbClr val="888888"/>
              </a:solidFill>
              <a:uFill>
                <a:solidFill>
                  <a:srgbClr val="888888"/>
                </a:solidFill>
              </a:uFill>
            </a:endParaRPr>
          </a:p>
        </p:txBody>
      </p:sp>
      <p:pic>
        <p:nvPicPr>
          <p:cNvPr id="5" name="image5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030" y="5848917"/>
            <a:ext cx="1942742" cy="1014866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85800" y="1385501"/>
            <a:ext cx="7848600" cy="39703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2860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7432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004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57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droid-serif-1"/>
                <a:cs typeface="Arial" pitchFamily="34" charset="0"/>
              </a:rPr>
              <a:t>OKT Food Justice Series</a:t>
            </a:r>
          </a:p>
          <a:p>
            <a:r>
              <a:rPr lang="en-US" dirty="0">
                <a:latin typeface="+mj-lt"/>
                <a:hlinkClick r:id="rId3"/>
              </a:rPr>
              <a:t>The Farm Bill</a:t>
            </a:r>
            <a:endParaRPr lang="en-US" dirty="0">
              <a:latin typeface="+mj-lt"/>
            </a:endParaRPr>
          </a:p>
          <a:p>
            <a:r>
              <a:rPr lang="en-US" dirty="0">
                <a:latin typeface="+mj-lt"/>
                <a:hlinkClick r:id="rId4"/>
              </a:rPr>
              <a:t>What Is Food Justice?</a:t>
            </a:r>
            <a:endParaRPr lang="en-US" dirty="0">
              <a:latin typeface="+mj-lt"/>
            </a:endParaRPr>
          </a:p>
          <a:p>
            <a:r>
              <a:rPr lang="en-US" dirty="0">
                <a:latin typeface="+mj-lt"/>
                <a:hlinkClick r:id="rId5"/>
              </a:rPr>
              <a:t>Women of Color &amp;Food Justice</a:t>
            </a:r>
            <a:endParaRPr lang="en-US" dirty="0">
              <a:latin typeface="+mj-lt"/>
            </a:endParaRPr>
          </a:p>
          <a:p>
            <a:r>
              <a:rPr lang="en-US" dirty="0">
                <a:latin typeface="+mj-lt"/>
                <a:hlinkClick r:id="rId6"/>
              </a:rPr>
              <a:t>Food Workers &amp; a Living Wage</a:t>
            </a:r>
            <a:endParaRPr lang="en-US" dirty="0">
              <a:latin typeface="+mj-lt"/>
            </a:endParaRPr>
          </a:p>
          <a:p>
            <a:r>
              <a:rPr lang="en-US" dirty="0">
                <a:latin typeface="+mj-lt"/>
                <a:hlinkClick r:id="rId7"/>
              </a:rPr>
              <a:t>Food Justice &amp; Climate Change</a:t>
            </a:r>
            <a:endParaRPr lang="en-US" dirty="0">
              <a:latin typeface="+mj-lt"/>
            </a:endParaRPr>
          </a:p>
          <a:p>
            <a:r>
              <a:rPr lang="en-US" dirty="0">
                <a:latin typeface="+mj-lt"/>
                <a:hlinkClick r:id="rId8"/>
              </a:rPr>
              <a:t>Food Justice &amp; GMOs</a:t>
            </a:r>
            <a:endParaRPr lang="en-US" dirty="0">
              <a:latin typeface="+mj-lt"/>
            </a:endParaRPr>
          </a:p>
          <a:p>
            <a:r>
              <a:rPr lang="en-US" dirty="0">
                <a:latin typeface="+mj-lt"/>
                <a:hlinkClick r:id="rId9"/>
              </a:rPr>
              <a:t>Food Justice &amp; Farmers’ Markets</a:t>
            </a:r>
            <a:endParaRPr lang="en-US" dirty="0">
              <a:latin typeface="+mj-lt"/>
            </a:endParaRPr>
          </a:p>
          <a:p>
            <a:r>
              <a:rPr lang="en-US" dirty="0">
                <a:latin typeface="+mj-lt"/>
                <a:hlinkClick r:id="rId10"/>
              </a:rPr>
              <a:t>Food Justice &amp; Public Health</a:t>
            </a:r>
            <a:endParaRPr lang="en-US" dirty="0">
              <a:latin typeface="+mj-lt"/>
            </a:endParaRPr>
          </a:p>
          <a:p>
            <a:r>
              <a:rPr lang="en-US" dirty="0">
                <a:latin typeface="+mj-lt"/>
                <a:hlinkClick r:id="rId11"/>
              </a:rPr>
              <a:t>How to Save Seeds</a:t>
            </a:r>
            <a:endParaRPr lang="en-US" dirty="0">
              <a:latin typeface="+mj-lt"/>
            </a:endParaRPr>
          </a:p>
          <a:p>
            <a:r>
              <a:rPr lang="en-US" dirty="0">
                <a:latin typeface="+mj-lt"/>
                <a:hlinkClick r:id="rId12"/>
              </a:rPr>
              <a:t>Politics of </a:t>
            </a:r>
            <a:r>
              <a:rPr lang="en-US" dirty="0" smtClean="0">
                <a:latin typeface="+mj-lt"/>
                <a:hlinkClick r:id="rId12"/>
              </a:rPr>
              <a:t>Food</a:t>
            </a:r>
            <a:endParaRPr lang="en-US" dirty="0" smtClean="0">
              <a:latin typeface="+mj-lt"/>
            </a:endParaRPr>
          </a:p>
          <a:p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+mj-lt"/>
              <a:ea typeface="museo-1"/>
            </a:endParaRPr>
          </a:p>
          <a:p>
            <a:pPr lvl="0" defTabSz="914400" eaLnBrk="0" hangingPunct="0"/>
            <a:r>
              <a:rPr kumimoji="0" lang="en-US" altLang="en-US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+mj-lt"/>
                <a:ea typeface="inherit"/>
              </a:rPr>
              <a:t>OKT offers these hand-outs copy-right free </a:t>
            </a:r>
            <a:br>
              <a:rPr kumimoji="0" lang="en-US" altLang="en-US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+mj-lt"/>
                <a:ea typeface="inherit"/>
              </a:rPr>
            </a:br>
            <a:r>
              <a:rPr kumimoji="0" lang="en-US" altLang="en-US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+mj-lt"/>
                <a:ea typeface="inherit"/>
              </a:rPr>
              <a:t>at </a:t>
            </a:r>
            <a:r>
              <a:rPr lang="en-US" altLang="en-US" i="1" dirty="0">
                <a:solidFill>
                  <a:srgbClr val="333333"/>
                </a:solidFill>
                <a:latin typeface="+mj-lt"/>
                <a:ea typeface="inherit"/>
              </a:rPr>
              <a:t>no charge at http://oktjustice.org/resources/okt-food-justice-series/</a:t>
            </a:r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rgbClr val="CA4D11"/>
              </a:solidFill>
              <a:effectLst/>
              <a:latin typeface="+mj-lt"/>
              <a:ea typeface="inherit"/>
            </a:endParaRPr>
          </a:p>
        </p:txBody>
      </p:sp>
      <p:pic>
        <p:nvPicPr>
          <p:cNvPr id="12290" name="Picture 2" descr="Climate Change &amp; Food Justice O">
            <a:hlinkClick r:id="rId13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914400"/>
            <a:ext cx="2562225" cy="408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hape 560"/>
          <p:cNvSpPr txBox="1">
            <a:spLocks/>
          </p:cNvSpPr>
          <p:nvPr/>
        </p:nvSpPr>
        <p:spPr>
          <a:xfrm>
            <a:off x="5029200" y="76200"/>
            <a:ext cx="4114800" cy="56356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 sz="1800">
                <a:uFillTx/>
              </a:defRPr>
            </a:pPr>
            <a:r>
              <a:rPr lang="en-US" sz="4400" smtClean="0">
                <a:uFill>
                  <a:solidFill/>
                </a:uFill>
              </a:rPr>
              <a:t>Resources</a:t>
            </a:r>
            <a:endParaRPr lang="en-US" sz="4400" dirty="0">
              <a:uFill>
                <a:solidFill/>
              </a:uFill>
            </a:endParaRPr>
          </a:p>
        </p:txBody>
      </p:sp>
    </p:spTree>
    <p:extLst>
      <p:ext uri="{BB962C8B-B14F-4D97-AF65-F5344CB8AC3E}">
        <p14:creationId xmlns:p14="http://schemas.microsoft.com/office/powerpoint/2010/main" val="374465952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259</TotalTime>
  <Words>981</Words>
  <Application>Microsoft Office PowerPoint</Application>
  <PresentationFormat>On-screen Show (4:3)</PresentationFormat>
  <Paragraphs>221</Paragraphs>
  <Slides>49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Austin</vt:lpstr>
      <vt:lpstr>Food Justice Primer</vt:lpstr>
      <vt:lpstr>Food Justice</vt:lpstr>
      <vt:lpstr>Food Justice</vt:lpstr>
      <vt:lpstr>Food Justice?</vt:lpstr>
      <vt:lpstr>Food Insecurity</vt:lpstr>
      <vt:lpstr>PowerPoint Presentation</vt:lpstr>
      <vt:lpstr>Food Insecurity</vt:lpstr>
      <vt:lpstr>Food Sovereignty</vt:lpstr>
      <vt:lpstr>Food Desert</vt:lpstr>
      <vt:lpstr>Food Desert?</vt:lpstr>
      <vt:lpstr>Food Desert?</vt:lpstr>
      <vt:lpstr>Food Apartheid:</vt:lpstr>
      <vt:lpstr>Why Do Our Neighborhoods Experience Food Apartheid? It's profitable for the food industry.</vt:lpstr>
      <vt:lpstr>How we got the food system we have.</vt:lpstr>
      <vt:lpstr>How we got the food system we have.</vt:lpstr>
      <vt:lpstr>PowerPoint Presentation</vt:lpstr>
      <vt:lpstr>How we got the food system we have.</vt:lpstr>
      <vt:lpstr>PowerPoint Presentation</vt:lpstr>
      <vt:lpstr>In Government</vt:lpstr>
      <vt:lpstr>In Government</vt:lpstr>
      <vt:lpstr>In Government</vt:lpstr>
      <vt:lpstr>In Government</vt:lpstr>
      <vt:lpstr>In Government</vt:lpstr>
      <vt:lpstr>PowerPoint Presentation</vt:lpstr>
      <vt:lpstr>In the Media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Monopolization of food distribution.  </vt:lpstr>
      <vt:lpstr>PowerPoint Presentation</vt:lpstr>
      <vt:lpstr>On our health:</vt:lpstr>
      <vt:lpstr>Food Justice</vt:lpstr>
      <vt:lpstr>7 Pillars of Food Justice</vt:lpstr>
      <vt:lpstr>2.</vt:lpstr>
      <vt:lpstr>3.</vt:lpstr>
      <vt:lpstr>4.</vt:lpstr>
      <vt:lpstr>5.</vt:lpstr>
      <vt:lpstr>6.</vt:lpstr>
      <vt:lpstr>7.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Resources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Food Justice Primer</dc:title>
  <dc:creator>Stelle</dc:creator>
  <cp:lastModifiedBy>Stelle</cp:lastModifiedBy>
  <cp:revision>27</cp:revision>
  <dcterms:modified xsi:type="dcterms:W3CDTF">2015-06-15T21:15:25Z</dcterms:modified>
</cp:coreProperties>
</file>