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6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ct.credoaction.com/sign/NoDAPL" TargetMode="External"/><Relationship Id="rId2" Type="http://schemas.openxmlformats.org/officeDocument/2006/relationships/hyperlink" Target="https://petitions.whitehouse.gov/petition/stop-construction-dakota-access-pipeline-which-endangers-water-supply-native-american-reservation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edia@OKTjustice.or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Water Justice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5624635"/>
            <a:ext cx="9228201" cy="1645920"/>
          </a:xfrm>
        </p:spPr>
        <p:txBody>
          <a:bodyPr/>
          <a:lstStyle/>
          <a:p>
            <a:r>
              <a:rPr lang="en-US" dirty="0"/>
              <a:t>A Fundamental Human Right.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525" y="304799"/>
            <a:ext cx="4248150" cy="6372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35" y="0"/>
            <a:ext cx="4262559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22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Civil Rights Infraction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0" y="5618811"/>
            <a:ext cx="1833135" cy="1155149"/>
          </a:xfrm>
          <a:prstGeom prst="rect">
            <a:avLst/>
          </a:prstGeom>
        </p:spPr>
      </p:pic>
      <p:pic>
        <p:nvPicPr>
          <p:cNvPr id="9218" name="Picture 2" descr="http://ichef.bbci.co.uk/news/660/cpsprodpb/13333/production/_89334687_flintwa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304" y="1412114"/>
            <a:ext cx="7165696" cy="402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300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4593" y="6526500"/>
            <a:ext cx="10780776" cy="613283"/>
          </a:xfrm>
        </p:spPr>
        <p:txBody>
          <a:bodyPr>
            <a:normAutofit fontScale="90000"/>
          </a:bodyPr>
          <a:lstStyle/>
          <a:p>
            <a:r>
              <a:rPr lang="en-US" dirty="0"/>
              <a:t>Emergency Financial Manager</a:t>
            </a:r>
            <a:br>
              <a:rPr lang="en-US" dirty="0"/>
            </a:br>
            <a:r>
              <a:rPr lang="en-US" dirty="0"/>
              <a:t>Bottled Water</a:t>
            </a:r>
            <a:br>
              <a:rPr lang="en-US" dirty="0"/>
            </a:br>
            <a:r>
              <a:rPr lang="en-US" dirty="0"/>
              <a:t>When will residents have clean water again?</a:t>
            </a:r>
            <a:br>
              <a:rPr lang="en-US" dirty="0"/>
            </a:b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  <p:pic>
        <p:nvPicPr>
          <p:cNvPr id="8" name="Picture 2" descr="shutterstock_276445445-800x430"/>
          <p:cNvPicPr>
            <a:picLocks noChangeAspect="1" noChangeArrowheads="1"/>
          </p:cNvPicPr>
          <p:nvPr/>
        </p:nvPicPr>
        <p:blipFill>
          <a:blip r:embed="rId2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80"/>
          <a:stretch>
            <a:fillRect/>
          </a:stretch>
        </p:blipFill>
        <p:spPr bwMode="auto">
          <a:xfrm>
            <a:off x="2347546" y="18555"/>
            <a:ext cx="8999143" cy="531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77992"/>
            <a:ext cx="1833135" cy="115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30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-1149304"/>
            <a:ext cx="10780776" cy="3355848"/>
          </a:xfrm>
        </p:spPr>
        <p:txBody>
          <a:bodyPr/>
          <a:lstStyle/>
          <a:p>
            <a:r>
              <a:rPr lang="en-US" dirty="0" err="1"/>
              <a:t>Privitization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5" b="6622"/>
          <a:stretch>
            <a:fillRect/>
          </a:stretch>
        </p:blipFill>
        <p:spPr bwMode="auto">
          <a:xfrm>
            <a:off x="3683972" y="2653791"/>
            <a:ext cx="8493841" cy="420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C0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89" y="5702851"/>
            <a:ext cx="1833135" cy="115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94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Privitization</a:t>
            </a:r>
            <a:r>
              <a:rPr lang="en-US" dirty="0"/>
              <a:t> results in: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· Loss of Control. </a:t>
            </a:r>
          </a:p>
          <a:p>
            <a:r>
              <a:rPr lang="en-US" dirty="0"/>
              <a:t>· Loss of public input. </a:t>
            </a:r>
          </a:p>
          <a:p>
            <a:r>
              <a:rPr lang="en-US" dirty="0"/>
              <a:t>· Loss of transparency. </a:t>
            </a:r>
          </a:p>
          <a:p>
            <a:r>
              <a:rPr lang="en-US" dirty="0"/>
              <a:t>· For profit, not public interest. </a:t>
            </a:r>
          </a:p>
          <a:p>
            <a:r>
              <a:rPr lang="en-US" dirty="0"/>
              <a:t>· Cherry picking service areas. </a:t>
            </a:r>
          </a:p>
          <a:p>
            <a:r>
              <a:rPr lang="en-US" dirty="0"/>
              <a:t>· Rate Increases.</a:t>
            </a:r>
          </a:p>
          <a:p>
            <a:r>
              <a:rPr lang="en-US" dirty="0"/>
              <a:t>· Service Problems. </a:t>
            </a:r>
          </a:p>
          <a:p>
            <a:r>
              <a:rPr lang="en-US" dirty="0"/>
              <a:t>· Loss of one in three water jobs. </a:t>
            </a:r>
          </a:p>
          <a:p>
            <a:r>
              <a:rPr lang="en-US" dirty="0"/>
              <a:t>· Privatization can allow systems to deteriorate.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10244" name="Picture 4" descr="http://www.dadychery.org/wp-content/uploads/2012/03/Private_wa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954" y="0"/>
            <a:ext cx="38100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082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1341" y="6463553"/>
            <a:ext cx="11008659" cy="720191"/>
          </a:xfrm>
        </p:spPr>
        <p:txBody>
          <a:bodyPr>
            <a:noAutofit/>
          </a:bodyPr>
          <a:lstStyle/>
          <a:p>
            <a:r>
              <a:rPr lang="en-US" dirty="0"/>
              <a:t>In 2011, the City of Grand Rapids considered privatizing its water. Thankfully, Mayor </a:t>
            </a:r>
            <a:r>
              <a:rPr lang="en-US" dirty="0" err="1"/>
              <a:t>Heartwell</a:t>
            </a:r>
            <a:r>
              <a:rPr lang="en-US" dirty="0"/>
              <a:t> declined.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8194" name="Picture 2" descr="http://cityhub.movoto.com/1460443769326_best-bars-in-grand-rapids-mic-featur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0" b="3952"/>
          <a:stretch/>
        </p:blipFill>
        <p:spPr bwMode="auto">
          <a:xfrm>
            <a:off x="57150" y="11576"/>
            <a:ext cx="12087892" cy="53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80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237402"/>
            <a:ext cx="10780776" cy="3355848"/>
          </a:xfrm>
        </p:spPr>
        <p:txBody>
          <a:bodyPr/>
          <a:lstStyle/>
          <a:p>
            <a:r>
              <a:rPr lang="en-US" dirty="0"/>
              <a:t>Bottled water.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5674192"/>
            <a:ext cx="9226296" cy="1645920"/>
          </a:xfrm>
        </p:spPr>
        <p:txBody>
          <a:bodyPr/>
          <a:lstStyle/>
          <a:p>
            <a:r>
              <a:rPr lang="en-US" dirty="0"/>
              <a:t>Solution or a cause?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7170" name="Picture 2" descr="http://image.mlive.com/home/mlive-media/width960/img/flint-journal/photo/2015/09/30/-d4a9f0f40e48beb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1" b="41139"/>
          <a:stretch/>
        </p:blipFill>
        <p:spPr bwMode="auto">
          <a:xfrm>
            <a:off x="1524000" y="0"/>
            <a:ext cx="9144000" cy="342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587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867084"/>
            <a:ext cx="10780776" cy="613283"/>
          </a:xfrm>
        </p:spPr>
        <p:txBody>
          <a:bodyPr>
            <a:normAutofit/>
          </a:bodyPr>
          <a:lstStyle/>
          <a:p>
            <a:r>
              <a:rPr lang="en-US" dirty="0"/>
              <a:t>Nestle: 400 gallons per minute. $13 million in tax breaks.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2052" name="Picture 4" descr="https://lintvwood.files.wordpress.com/2014/09/lake-michigan-generic.jpg?w=650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4" b="1159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453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Standing Rock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#NODAPL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1" y="5702851"/>
            <a:ext cx="1833135" cy="11551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525" y="304799"/>
            <a:ext cx="424815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3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Donate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Michigan Host Tent</a:t>
            </a:r>
          </a:p>
          <a:p>
            <a:r>
              <a:rPr lang="en-US" dirty="0"/>
              <a:t>GoFundMe Campaign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https://www.gofundme.com/www-facebook-com-michigan-host-tent-at-standing-rock-9971858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11266" name="Picture 2" descr="http://d1jrw5jterzxwu.cloudfront.net/sites/default/files/styles/cartoon_header_image/public/ict_editoon_090416.jpg?itok=4Eg6PGx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382" y="27486"/>
            <a:ext cx="4196306" cy="419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6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6274" y="3284847"/>
            <a:ext cx="11393806" cy="45902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Executives of Energy Transfer Partners, the corporation that is building the pipeline: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Lee Hanse, EVP, (210) 403-6455, Lee.Hanse@energytransfer.com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Glenn Emery, VP, (210) 403-6762, Glenn.Emery@energytransfer.com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Michael (Cliff) Waters, Lead Analyst, (713) 989-2404, Michael.Waters@energytransfer.com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5" name="Picture 2" descr="http://d1jrw5jterzxwu.cloudfront.net/sites/default/files/styles/cartoon_header_image/public/ict_editoon_090416.jpg?itok=4Eg6PGx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138" y="27486"/>
            <a:ext cx="3536549" cy="353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557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6274" y="3327490"/>
            <a:ext cx="11393806" cy="45902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· North Dakota Gov. Jack Dalrymple at (701) 328-2200 to demand protections for protestors and end to hostilities against them.</a:t>
            </a:r>
          </a:p>
          <a:p>
            <a:r>
              <a:rPr lang="en-US" dirty="0"/>
              <a:t>· The White House at (202) 456-1111 or (202) 456-1414. Tell President Obama to rescind the Army Corps of Engineers’ Permit for the Dakota Access Pipeline.</a:t>
            </a:r>
          </a:p>
          <a:p>
            <a:r>
              <a:rPr lang="en-US" dirty="0"/>
              <a:t>· The Army Corps of Engineers and demand that they reverse the permit for DAPL: (202) 761-5903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5" name="Picture 2" descr="http://d1jrw5jterzxwu.cloudfront.net/sites/default/files/styles/cartoon_header_image/public/ict_editoon_090416.jpg?itok=4Eg6PGx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138" y="27486"/>
            <a:ext cx="3536549" cy="353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271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Petition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6274" y="4279392"/>
            <a:ext cx="11393806" cy="4590288"/>
          </a:xfrm>
        </p:spPr>
        <p:txBody>
          <a:bodyPr>
            <a:normAutofit/>
          </a:bodyPr>
          <a:lstStyle/>
          <a:p>
            <a:r>
              <a:rPr lang="en-US" dirty="0"/>
              <a:t>Sign the </a:t>
            </a:r>
            <a:r>
              <a:rPr lang="en-US" u="sng" dirty="0">
                <a:hlinkClick r:id="rId2"/>
              </a:rPr>
              <a:t>petition to the White House to Stop DAPL</a:t>
            </a:r>
            <a:r>
              <a:rPr lang="en-US" dirty="0"/>
              <a:t>, or sign the petition </a:t>
            </a:r>
            <a:r>
              <a:rPr lang="en-US" u="sng" dirty="0">
                <a:hlinkClick r:id="rId3"/>
              </a:rPr>
              <a:t>directed specifically to President Obama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5" name="Picture 2" descr="http://d1jrw5jterzxwu.cloudfront.net/sites/default/files/styles/cartoon_header_image/public/ict_editoon_090416.jpg?itok=4Eg6PGx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138" y="27486"/>
            <a:ext cx="3536549" cy="353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199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6274" y="4279392"/>
            <a:ext cx="11393806" cy="4590288"/>
          </a:xfrm>
        </p:spPr>
        <p:txBody>
          <a:bodyPr>
            <a:normAutofit/>
          </a:bodyPr>
          <a:lstStyle/>
          <a:p>
            <a:r>
              <a:rPr lang="en-US" dirty="0"/>
              <a:t>Share updates on FACEBOOK, Twitter, Instagram. </a:t>
            </a:r>
          </a:p>
          <a:p>
            <a:r>
              <a:rPr lang="en-US" dirty="0"/>
              <a:t>Mainstream media is barely covering the facts.</a:t>
            </a:r>
          </a:p>
          <a:p>
            <a:r>
              <a:rPr lang="en-US" dirty="0"/>
              <a:t>Real journalists covering event are being arrested.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5" name="Picture 2" descr="http://d1jrw5jterzxwu.cloudfront.net/sites/default/files/styles/cartoon_header_image/public/ict_editoon_090416.jpg?itok=4Eg6PGx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138" y="27486"/>
            <a:ext cx="3536549" cy="353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26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 Growth Media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874" t="9621" r="40569" b="4810"/>
          <a:stretch/>
        </p:blipFill>
        <p:spPr>
          <a:xfrm rot="286435">
            <a:off x="4352087" y="281023"/>
            <a:ext cx="6041986" cy="586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89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action: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 Ensure that our tap water is safe to drink and bathe in. This includes employing more reliable testing measures for lead content.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1026" name="Picture 2" descr="take-b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99" y="3378920"/>
            <a:ext cx="3934691" cy="299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842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action: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2. Reconsider fluoridating our water supply as fluoride has been associated with health risks. Let people choose for themselves whether or not to </a:t>
            </a:r>
            <a:br>
              <a:rPr lang="en-US" dirty="0"/>
            </a:br>
            <a:r>
              <a:rPr lang="en-US" dirty="0"/>
              <a:t>ingest fluoride.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5" name="Picture 2" descr="take-b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99" y="3378920"/>
            <a:ext cx="3934691" cy="299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308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action: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</a:p>
          <a:p>
            <a:r>
              <a:rPr lang="en-US" dirty="0"/>
              <a:t>3. Decline from considering privatizing our municipal water supplies.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5" name="Picture 2" descr="take-b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99" y="3378920"/>
            <a:ext cx="3934691" cy="299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220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action: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</a:p>
          <a:p>
            <a:r>
              <a:rPr lang="en-US" dirty="0"/>
              <a:t>4. Call for the end of giving Michigan’s water away to Nestle and other bottled water corporations.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5" name="Picture 2" descr="take-b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99" y="3378920"/>
            <a:ext cx="3934691" cy="299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857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action: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1540625"/>
            <a:ext cx="10753725" cy="3766185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</a:p>
          <a:p>
            <a:r>
              <a:rPr lang="en-US" dirty="0"/>
              <a:t>5. Stop cutting off water service to households with delinquent water bills and cease from using liens from unpaid water bills as a means of seizing property from homeowners.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9" y="5699494"/>
            <a:ext cx="1833135" cy="1155149"/>
          </a:xfrm>
          <a:prstGeom prst="rect">
            <a:avLst/>
          </a:prstGeom>
        </p:spPr>
      </p:pic>
      <p:pic>
        <p:nvPicPr>
          <p:cNvPr id="5" name="Picture 2" descr="take-b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99" y="3378920"/>
            <a:ext cx="3934691" cy="299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411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151" y="1612814"/>
            <a:ext cx="2775884" cy="17492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31855" y="4479635"/>
            <a:ext cx="35282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OKTjustice.org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linkClick r:id="rId3"/>
              </a:rPr>
              <a:t>media@OKTjustice.org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616-206-3641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718553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82</TotalTime>
  <Words>148</Words>
  <Application>Microsoft Office PowerPoint</Application>
  <PresentationFormat>Widescreen</PresentationFormat>
  <Paragraphs>72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 Light</vt:lpstr>
      <vt:lpstr>Metropolitan</vt:lpstr>
      <vt:lpstr>Water Justice</vt:lpstr>
      <vt:lpstr>Flint </vt:lpstr>
      <vt:lpstr>Emergency Financial Manager Bottled Water When will residents have clean water again? </vt:lpstr>
      <vt:lpstr>Privitization</vt:lpstr>
      <vt:lpstr>Privitization results in:</vt:lpstr>
      <vt:lpstr>In 2011, the City of Grand Rapids considered privatizing its water. Thankfully, Mayor Heartwell declined.   </vt:lpstr>
      <vt:lpstr>Bottled water.</vt:lpstr>
      <vt:lpstr>Nestle: 400 gallons per minute. $13 million in tax breaks.</vt:lpstr>
      <vt:lpstr>Standing Rock</vt:lpstr>
      <vt:lpstr>Donate </vt:lpstr>
      <vt:lpstr>Call</vt:lpstr>
      <vt:lpstr>Call</vt:lpstr>
      <vt:lpstr>Petition</vt:lpstr>
      <vt:lpstr>Social Media</vt:lpstr>
      <vt:lpstr>Rapid Growth Media</vt:lpstr>
      <vt:lpstr>Take action:</vt:lpstr>
      <vt:lpstr>Take action:</vt:lpstr>
      <vt:lpstr>Take action:</vt:lpstr>
      <vt:lpstr>Take action:</vt:lpstr>
      <vt:lpstr>Take action: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Justice</dc:title>
  <dc:creator>Estelle Slootmaker</dc:creator>
  <cp:lastModifiedBy>Estelle Slootmaker</cp:lastModifiedBy>
  <cp:revision>12</cp:revision>
  <dcterms:created xsi:type="dcterms:W3CDTF">2016-11-10T19:30:18Z</dcterms:created>
  <dcterms:modified xsi:type="dcterms:W3CDTF">2016-11-10T20:53:07Z</dcterms:modified>
</cp:coreProperties>
</file>