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notesMasterIdLst>
    <p:notesMasterId r:id="rId30"/>
  </p:notesMasterIdLst>
  <p:sldIdLst>
    <p:sldId id="256" r:id="rId2"/>
    <p:sldId id="427" r:id="rId3"/>
    <p:sldId id="436" r:id="rId4"/>
    <p:sldId id="264" r:id="rId5"/>
    <p:sldId id="437" r:id="rId6"/>
    <p:sldId id="387" r:id="rId7"/>
    <p:sldId id="408" r:id="rId8"/>
    <p:sldId id="257" r:id="rId9"/>
    <p:sldId id="418" r:id="rId10"/>
    <p:sldId id="258" r:id="rId11"/>
    <p:sldId id="259" r:id="rId12"/>
    <p:sldId id="261" r:id="rId13"/>
    <p:sldId id="384" r:id="rId14"/>
    <p:sldId id="420" r:id="rId15"/>
    <p:sldId id="421" r:id="rId16"/>
    <p:sldId id="385" r:id="rId17"/>
    <p:sldId id="260" r:id="rId18"/>
    <p:sldId id="407" r:id="rId19"/>
    <p:sldId id="273" r:id="rId20"/>
    <p:sldId id="419" r:id="rId21"/>
    <p:sldId id="429" r:id="rId22"/>
    <p:sldId id="430" r:id="rId23"/>
    <p:sldId id="431" r:id="rId24"/>
    <p:sldId id="432" r:id="rId25"/>
    <p:sldId id="433" r:id="rId26"/>
    <p:sldId id="434" r:id="rId27"/>
    <p:sldId id="435" r:id="rId28"/>
    <p:sldId id="426" r:id="rId29"/>
  </p:sldIdLst>
  <p:sldSz cx="9144000" cy="6858000" type="screen4x3"/>
  <p:notesSz cx="6858000" cy="9144000"/>
  <p:defaultTextStyle>
    <a:lvl1pPr defTabSz="457200">
      <a:defRPr>
        <a:uFill>
          <a:solidFill/>
        </a:uFill>
        <a:latin typeface="+mn-lt"/>
        <a:ea typeface="+mn-ea"/>
        <a:cs typeface="+mn-cs"/>
        <a:sym typeface="Calibri"/>
      </a:defRPr>
    </a:lvl1pPr>
    <a:lvl2pPr indent="457200" defTabSz="457200">
      <a:defRPr>
        <a:uFill>
          <a:solidFill/>
        </a:uFill>
        <a:latin typeface="+mn-lt"/>
        <a:ea typeface="+mn-ea"/>
        <a:cs typeface="+mn-cs"/>
        <a:sym typeface="Calibri"/>
      </a:defRPr>
    </a:lvl2pPr>
    <a:lvl3pPr indent="914400" defTabSz="457200">
      <a:defRPr>
        <a:uFill>
          <a:solidFill/>
        </a:uFill>
        <a:latin typeface="+mn-lt"/>
        <a:ea typeface="+mn-ea"/>
        <a:cs typeface="+mn-cs"/>
        <a:sym typeface="Calibri"/>
      </a:defRPr>
    </a:lvl3pPr>
    <a:lvl4pPr indent="1371600" defTabSz="457200">
      <a:defRPr>
        <a:uFill>
          <a:solidFill/>
        </a:uFill>
        <a:latin typeface="+mn-lt"/>
        <a:ea typeface="+mn-ea"/>
        <a:cs typeface="+mn-cs"/>
        <a:sym typeface="Calibri"/>
      </a:defRPr>
    </a:lvl4pPr>
    <a:lvl5pPr indent="1828800" defTabSz="457200">
      <a:defRPr>
        <a:uFill>
          <a:solidFill/>
        </a:uFill>
        <a:latin typeface="+mn-lt"/>
        <a:ea typeface="+mn-ea"/>
        <a:cs typeface="+mn-cs"/>
        <a:sym typeface="Calibri"/>
      </a:defRPr>
    </a:lvl5pPr>
    <a:lvl6pPr indent="2286000" defTabSz="457200">
      <a:defRPr>
        <a:uFill>
          <a:solidFill/>
        </a:uFill>
        <a:latin typeface="+mn-lt"/>
        <a:ea typeface="+mn-ea"/>
        <a:cs typeface="+mn-cs"/>
        <a:sym typeface="Calibri"/>
      </a:defRPr>
    </a:lvl6pPr>
    <a:lvl7pPr indent="2743200" defTabSz="457200">
      <a:defRPr>
        <a:uFill>
          <a:solidFill/>
        </a:uFill>
        <a:latin typeface="+mn-lt"/>
        <a:ea typeface="+mn-ea"/>
        <a:cs typeface="+mn-cs"/>
        <a:sym typeface="Calibri"/>
      </a:defRPr>
    </a:lvl7pPr>
    <a:lvl8pPr indent="3200400" defTabSz="457200">
      <a:defRPr>
        <a:uFill>
          <a:solidFill/>
        </a:uFill>
        <a:latin typeface="+mn-lt"/>
        <a:ea typeface="+mn-ea"/>
        <a:cs typeface="+mn-cs"/>
        <a:sym typeface="Calibri"/>
      </a:defRPr>
    </a:lvl8pPr>
    <a:lvl9pPr indent="3657600" defTabSz="457200">
      <a:defRPr>
        <a:uFill>
          <a:solidFill/>
        </a:uFill>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Col>
    <a:la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lastRow>
    <a:fir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Row>
  </a:tblStyle>
  <a:tblStyle styleId="{C7B018BB-80A7-4F77-B60F-C8B233D01FF8}" styleName="">
    <a:tblBg/>
    <a:wholeTbl>
      <a:tcTxStyle b="on" i="on">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firstCol>
    <a:la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lastRow>
    <a:fir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firstRow>
  </a:tblStyle>
  <a:tblStyle styleId="{EEE7283C-3CF3-47DC-8721-378D4A62B228}" styleName="">
    <a:tblBg/>
    <a:wholeTbl>
      <a:tcTxStyle b="on" i="on">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firstCol>
    <a:la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lastRow>
    <a:fir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firstRow>
  </a:tblStyle>
  <a:tblStyle styleId="{CF821DB8-F4EB-4A41-A1BA-3FCAFE7338EE}"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firstCol>
    <a:la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lastRow>
    <a:firstRow>
      <a:tcTxStyle b="on" i="on">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firstRow>
  </a:tblStyle>
  <a:tblStyle styleId="{2708684C-4D16-4618-839F-0558EEFCDFE6}" styleName="">
    <a:tblBg/>
    <a:wholeTbl>
      <a:tcTxStyle b="on" i="on">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n">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n">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n">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094"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dirty="0"/>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304171585"/>
      </p:ext>
    </p:extLst>
  </p:cSld>
  <p:clrMap bg1="lt1" tx1="dk1" bg2="lt2" tx2="dk2" accent1="accent1" accent2="accent2" accent3="accent3" accent4="accent4" accent5="accent5" accent6="accent6" hlink="hlink" folHlink="folHlink"/>
  <p:notesStyle>
    <a:lvl1pPr defTabSz="457200">
      <a:lnSpc>
        <a:spcPct val="125000"/>
      </a:lnSpc>
      <a:defRPr sz="2400">
        <a:latin typeface="Avenir Book"/>
        <a:ea typeface="Avenir Book"/>
        <a:cs typeface="Avenir Book"/>
        <a:sym typeface="Avenir Book"/>
      </a:defRPr>
    </a:lvl1pPr>
    <a:lvl2pPr indent="228600" defTabSz="457200">
      <a:lnSpc>
        <a:spcPct val="125000"/>
      </a:lnSpc>
      <a:defRPr sz="2400">
        <a:latin typeface="Avenir Book"/>
        <a:ea typeface="Avenir Book"/>
        <a:cs typeface="Avenir Book"/>
        <a:sym typeface="Avenir Book"/>
      </a:defRPr>
    </a:lvl2pPr>
    <a:lvl3pPr indent="457200" defTabSz="457200">
      <a:lnSpc>
        <a:spcPct val="125000"/>
      </a:lnSpc>
      <a:defRPr sz="2400">
        <a:latin typeface="Avenir Book"/>
        <a:ea typeface="Avenir Book"/>
        <a:cs typeface="Avenir Book"/>
        <a:sym typeface="Avenir Book"/>
      </a:defRPr>
    </a:lvl3pPr>
    <a:lvl4pPr indent="685800" defTabSz="457200">
      <a:lnSpc>
        <a:spcPct val="125000"/>
      </a:lnSpc>
      <a:defRPr sz="2400">
        <a:latin typeface="Avenir Book"/>
        <a:ea typeface="Avenir Book"/>
        <a:cs typeface="Avenir Book"/>
        <a:sym typeface="Avenir Book"/>
      </a:defRPr>
    </a:lvl4pPr>
    <a:lvl5pPr indent="914400" defTabSz="457200">
      <a:lnSpc>
        <a:spcPct val="125000"/>
      </a:lnSpc>
      <a:defRPr sz="2400">
        <a:latin typeface="Avenir Book"/>
        <a:ea typeface="Avenir Book"/>
        <a:cs typeface="Avenir Book"/>
        <a:sym typeface="Avenir Book"/>
      </a:defRPr>
    </a:lvl5pPr>
    <a:lvl6pPr indent="1143000" defTabSz="457200">
      <a:lnSpc>
        <a:spcPct val="125000"/>
      </a:lnSpc>
      <a:defRPr sz="2400">
        <a:latin typeface="Avenir Book"/>
        <a:ea typeface="Avenir Book"/>
        <a:cs typeface="Avenir Book"/>
        <a:sym typeface="Avenir Book"/>
      </a:defRPr>
    </a:lvl6pPr>
    <a:lvl7pPr indent="1371600" defTabSz="457200">
      <a:lnSpc>
        <a:spcPct val="125000"/>
      </a:lnSpc>
      <a:defRPr sz="2400">
        <a:latin typeface="Avenir Book"/>
        <a:ea typeface="Avenir Book"/>
        <a:cs typeface="Avenir Book"/>
        <a:sym typeface="Avenir Book"/>
      </a:defRPr>
    </a:lvl7pPr>
    <a:lvl8pPr indent="1600200" defTabSz="457200">
      <a:lnSpc>
        <a:spcPct val="125000"/>
      </a:lnSpc>
      <a:defRPr sz="2400">
        <a:latin typeface="Avenir Book"/>
        <a:ea typeface="Avenir Book"/>
        <a:cs typeface="Avenir Book"/>
        <a:sym typeface="Avenir Book"/>
      </a:defRPr>
    </a:lvl8pPr>
    <a:lvl9pPr indent="1828800" defTabSz="457200">
      <a:lnSpc>
        <a:spcPct val="125000"/>
      </a:lnSpc>
      <a:defRPr sz="2400">
        <a:latin typeface="Avenir Book"/>
        <a:ea typeface="Avenir Book"/>
        <a:cs typeface="Avenir Book"/>
        <a:sym typeface="Avenir Book"/>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90000"/>
              </a:lnSpc>
              <a:spcBef>
                <a:spcPts val="600"/>
              </a:spcBef>
              <a:buSzTx/>
              <a:buNone/>
              <a:defRPr sz="1800">
                <a:uFillTx/>
              </a:defRPr>
            </a:pPr>
            <a:r>
              <a:rPr lang="en-US" sz="2800" dirty="0" smtClean="0">
                <a:uFill>
                  <a:solidFill/>
                </a:uFill>
              </a:rPr>
              <a:t>A </a:t>
            </a:r>
            <a:r>
              <a:rPr lang="en-US" sz="2400" dirty="0" smtClean="0">
                <a:uFill>
                  <a:solidFill/>
                </a:uFill>
              </a:rPr>
              <a:t>desert is a vibrant ecosystem</a:t>
            </a:r>
          </a:p>
          <a:p>
            <a:pPr lvl="0">
              <a:lnSpc>
                <a:spcPct val="90000"/>
              </a:lnSpc>
              <a:spcBef>
                <a:spcPts val="600"/>
              </a:spcBef>
              <a:buSzTx/>
              <a:buNone/>
              <a:defRPr sz="1800">
                <a:uFillTx/>
              </a:defRPr>
            </a:pPr>
            <a:r>
              <a:rPr lang="en-US" sz="2400" dirty="0" smtClean="0">
                <a:uFill>
                  <a:solidFill/>
                </a:uFill>
              </a:rPr>
              <a:t>grocery stores are not a measure of food security.</a:t>
            </a:r>
          </a:p>
          <a:p>
            <a:pPr lvl="0">
              <a:lnSpc>
                <a:spcPct val="90000"/>
              </a:lnSpc>
              <a:spcBef>
                <a:spcPts val="600"/>
              </a:spcBef>
              <a:buSzTx/>
              <a:buNone/>
              <a:defRPr sz="1800">
                <a:uFillTx/>
              </a:defRPr>
            </a:pPr>
            <a:r>
              <a:rPr lang="en-US" sz="2400" dirty="0" smtClean="0">
                <a:uFill>
                  <a:solidFill/>
                </a:uFill>
              </a:rPr>
              <a:t>It overlooks intentional political and historical factors that have limited availability of healthy food in certain neighborhoods. </a:t>
            </a:r>
          </a:p>
          <a:p>
            <a:endParaRPr lang="en-US" dirty="0"/>
          </a:p>
        </p:txBody>
      </p:sp>
    </p:spTree>
    <p:extLst>
      <p:ext uri="{BB962C8B-B14F-4D97-AF65-F5344CB8AC3E}">
        <p14:creationId xmlns:p14="http://schemas.microsoft.com/office/powerpoint/2010/main" val="879457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90000"/>
              </a:lnSpc>
              <a:spcBef>
                <a:spcPts val="600"/>
              </a:spcBef>
              <a:buSzTx/>
              <a:buNone/>
              <a:defRPr sz="1800">
                <a:uFillTx/>
              </a:defRPr>
            </a:pPr>
            <a:r>
              <a:rPr lang="en-US" sz="2800" dirty="0" smtClean="0">
                <a:uFill>
                  <a:solidFill/>
                </a:uFill>
              </a:rPr>
              <a:t>A </a:t>
            </a:r>
            <a:r>
              <a:rPr lang="en-US" sz="2400" dirty="0" smtClean="0">
                <a:uFill>
                  <a:solidFill/>
                </a:uFill>
              </a:rPr>
              <a:t>desert is a vibrant ecosystem</a:t>
            </a:r>
          </a:p>
          <a:p>
            <a:pPr lvl="0">
              <a:lnSpc>
                <a:spcPct val="90000"/>
              </a:lnSpc>
              <a:spcBef>
                <a:spcPts val="600"/>
              </a:spcBef>
              <a:buSzTx/>
              <a:buNone/>
              <a:defRPr sz="1800">
                <a:uFillTx/>
              </a:defRPr>
            </a:pPr>
            <a:r>
              <a:rPr lang="en-US" sz="2400" dirty="0" smtClean="0">
                <a:uFill>
                  <a:solidFill/>
                </a:uFill>
              </a:rPr>
              <a:t>grocery stores are not a measure of food security.</a:t>
            </a:r>
          </a:p>
          <a:p>
            <a:pPr lvl="0">
              <a:lnSpc>
                <a:spcPct val="90000"/>
              </a:lnSpc>
              <a:spcBef>
                <a:spcPts val="600"/>
              </a:spcBef>
              <a:buSzTx/>
              <a:buNone/>
              <a:defRPr sz="1800">
                <a:uFillTx/>
              </a:defRPr>
            </a:pPr>
            <a:r>
              <a:rPr lang="en-US" sz="2400" dirty="0" smtClean="0">
                <a:uFill>
                  <a:solidFill/>
                </a:uFill>
              </a:rPr>
              <a:t>It overlooks intentional political and historical factors that have limited availability of healthy food in certain neighborhoods. </a:t>
            </a:r>
          </a:p>
          <a:p>
            <a:endParaRPr lang="en-US" dirty="0"/>
          </a:p>
        </p:txBody>
      </p:sp>
    </p:spTree>
    <p:extLst>
      <p:ext uri="{BB962C8B-B14F-4D97-AF65-F5344CB8AC3E}">
        <p14:creationId xmlns:p14="http://schemas.microsoft.com/office/powerpoint/2010/main" val="87945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November 13, 2015</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lvl="0"/>
            <a:fld id="{86CB4B4D-7CA3-9044-876B-883B54F8677D}" type="slidenum">
              <a:rPr lang="en-US" smtClean="0"/>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November 13,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November 13,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November 13,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lvl="0"/>
            <a:fld id="{86CB4B4D-7CA3-9044-876B-883B54F8677D}" type="slidenum">
              <a:rPr lang="en-US" smtClean="0"/>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November 13,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November 13,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November 13,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3FC49BF1-FCD3-4395-8FF6-0047AF66228E}" type="datetime4">
              <a:rPr lang="en-US" smtClean="0"/>
              <a:pPr/>
              <a:t>November 13, 2015</a:t>
            </a:fld>
            <a:endParaRPr lang="en-US" dirty="0"/>
          </a:p>
        </p:txBody>
      </p:sp>
      <p:sp>
        <p:nvSpPr>
          <p:cNvPr id="7" name="Slide Number Placeholder 6"/>
          <p:cNvSpPr>
            <a:spLocks noGrp="1"/>
          </p:cNvSpPr>
          <p:nvPr>
            <p:ph type="sldNum" sz="quarter" idx="12"/>
          </p:nvPr>
        </p:nvSpPr>
        <p:spPr/>
        <p:txBody>
          <a:bodyPr/>
          <a:lstStyle/>
          <a:p>
            <a:pPr lvl="0"/>
            <a:fld id="{86CB4B4D-7CA3-9044-876B-883B54F8677D}" type="slidenum">
              <a:rPr lang="en-US" smtClean="0"/>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November 13, 2015</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November 13,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November 13,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November 13, 2015</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lvl="0"/>
            <a:fld id="{86CB4B4D-7CA3-9044-876B-883B54F8677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ydZfSuz-Hu8" TargetMode="External"/><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hyperlink" Target="http://www.ted.com/talks/ron_finley_a_guerilla_gardener_in_south_central_la?language=e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vimeo.com/27473286" TargetMode="External"/><Relationship Id="rId1" Type="http://schemas.openxmlformats.org/officeDocument/2006/relationships/slideLayout" Target="../slideLayouts/slideLayout9.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vimeo.com/27473286" TargetMode="External"/><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hyperlink" Target="mailto:OKTable1@gmail.com" TargetMode="External"/><Relationship Id="rId2" Type="http://schemas.openxmlformats.org/officeDocument/2006/relationships/image" Target="../media/image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ctrTitle"/>
          </p:nvPr>
        </p:nvSpPr>
        <p:spPr>
          <a:xfrm>
            <a:off x="4733365" y="3479440"/>
            <a:ext cx="3877235" cy="1702160"/>
          </a:xfrm>
          <a:prstGeom prst="rect">
            <a:avLst/>
          </a:prstGeom>
        </p:spPr>
        <p:txBody>
          <a:bodyPr>
            <a:normAutofit fontScale="90000"/>
          </a:bodyPr>
          <a:lstStyle/>
          <a:p>
            <a:pPr fontAlgn="base"/>
            <a:r>
              <a:rPr lang="en-US" sz="4000" b="1" dirty="0">
                <a:solidFill>
                  <a:srgbClr val="C00000"/>
                </a:solidFill>
              </a:rPr>
              <a:t>The </a:t>
            </a:r>
            <a:r>
              <a:rPr lang="en-US" sz="4000" b="1" dirty="0" smtClean="0">
                <a:solidFill>
                  <a:srgbClr val="C00000"/>
                </a:solidFill>
              </a:rPr>
              <a:t/>
            </a:r>
            <a:br>
              <a:rPr lang="en-US" sz="4000" b="1" dirty="0" smtClean="0">
                <a:solidFill>
                  <a:srgbClr val="C00000"/>
                </a:solidFill>
              </a:rPr>
            </a:br>
            <a:r>
              <a:rPr lang="en-US" sz="4000" b="1" dirty="0" smtClean="0">
                <a:solidFill>
                  <a:srgbClr val="C00000"/>
                </a:solidFill>
              </a:rPr>
              <a:t>Food </a:t>
            </a:r>
            <a:r>
              <a:rPr lang="en-US" sz="4000" b="1" dirty="0">
                <a:solidFill>
                  <a:srgbClr val="C00000"/>
                </a:solidFill>
              </a:rPr>
              <a:t>Justice Movement: Moving </a:t>
            </a:r>
            <a:r>
              <a:rPr lang="en-US" sz="4000" b="1" dirty="0" smtClean="0">
                <a:solidFill>
                  <a:srgbClr val="C00000"/>
                </a:solidFill>
              </a:rPr>
              <a:t>Forward</a:t>
            </a:r>
            <a:endParaRPr lang="en-US" sz="4000" b="1" dirty="0">
              <a:solidFill>
                <a:srgbClr val="C00000"/>
              </a:solidFill>
            </a:endParaRPr>
          </a:p>
        </p:txBody>
      </p:sp>
      <p:sp>
        <p:nvSpPr>
          <p:cNvPr id="2" name="Subtitle 1"/>
          <p:cNvSpPr>
            <a:spLocks noGrp="1"/>
          </p:cNvSpPr>
          <p:nvPr>
            <p:ph type="subTitle" idx="1"/>
          </p:nvPr>
        </p:nvSpPr>
        <p:spPr>
          <a:xfrm>
            <a:off x="4733365" y="5597371"/>
            <a:ext cx="3309803" cy="1260629"/>
          </a:xfrm>
        </p:spPr>
        <p:txBody>
          <a:bodyPr>
            <a:normAutofit/>
          </a:bodyPr>
          <a:lstStyle/>
          <a:p>
            <a:pPr algn="ctr"/>
            <a:r>
              <a:rPr lang="en-US" sz="2400" b="1" dirty="0" smtClean="0"/>
              <a:t>OKTjustice.org</a:t>
            </a:r>
            <a:endParaRPr lang="en-US" sz="2400" b="1" dirty="0"/>
          </a:p>
        </p:txBody>
      </p:sp>
      <p:sp>
        <p:nvSpPr>
          <p:cNvPr id="51" name="Shape 51"/>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1</a:t>
            </a:fld>
            <a:endParaRPr sz="1200" dirty="0">
              <a:solidFill>
                <a:srgbClr val="888888"/>
              </a:solidFill>
              <a:uFill>
                <a:solidFill>
                  <a:srgbClr val="888888"/>
                </a:solidFill>
              </a:u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8309" r="15076"/>
          <a:stretch/>
        </p:blipFill>
        <p:spPr>
          <a:xfrm>
            <a:off x="9372600" y="1334089"/>
            <a:ext cx="2452156" cy="2070599"/>
          </a:xfrm>
          <a:prstGeom prst="rect">
            <a:avLst/>
          </a:prstGeom>
        </p:spPr>
      </p:pic>
      <p:pic>
        <p:nvPicPr>
          <p:cNvPr id="1026" name="Picture 2" descr="https://oktable.files.wordpress.com/2015/11/food-justice-clas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38" y="48715"/>
            <a:ext cx="8826462" cy="680928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5.jpg"/>
          <p:cNvPicPr/>
          <p:nvPr/>
        </p:nvPicPr>
        <p:blipFill>
          <a:blip r:embed="rId4">
            <a:extLst/>
          </a:blip>
          <a:stretch>
            <a:fillRect/>
          </a:stretch>
        </p:blipFill>
        <p:spPr>
          <a:xfrm>
            <a:off x="2133600" y="1676400"/>
            <a:ext cx="990600" cy="457200"/>
          </a:xfrm>
          <a:prstGeom prst="rect">
            <a:avLst/>
          </a:prstGeom>
          <a:ln w="12700">
            <a:miter lim="400000"/>
          </a:ln>
        </p:spPr>
      </p:pic>
      <p:sp>
        <p:nvSpPr>
          <p:cNvPr id="6" name="Rectangle 5"/>
          <p:cNvSpPr/>
          <p:nvPr/>
        </p:nvSpPr>
        <p:spPr>
          <a:xfrm>
            <a:off x="3200400" y="2895600"/>
            <a:ext cx="2936488" cy="190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8" name="image5.jpg"/>
          <p:cNvPicPr/>
          <p:nvPr/>
        </p:nvPicPr>
        <p:blipFill>
          <a:blip r:embed="rId4">
            <a:extLst/>
          </a:blip>
          <a:stretch>
            <a:fillRect/>
          </a:stretch>
        </p:blipFill>
        <p:spPr>
          <a:xfrm>
            <a:off x="3276600" y="3009900"/>
            <a:ext cx="2860288" cy="1676400"/>
          </a:xfrm>
          <a:prstGeom prst="rect">
            <a:avLst/>
          </a:prstGeom>
          <a:ln w="12700">
            <a:miter lim="400000"/>
          </a:ln>
        </p:spPr>
      </p:pic>
      <p:sp>
        <p:nvSpPr>
          <p:cNvPr id="4" name="Rectangle 3"/>
          <p:cNvSpPr/>
          <p:nvPr/>
        </p:nvSpPr>
        <p:spPr>
          <a:xfrm>
            <a:off x="2057400" y="818855"/>
            <a:ext cx="1066800" cy="515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1411673"/>
            <a:ext cx="6981713" cy="1362075"/>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b="0" kern="1200" cap="none" baseline="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uFillTx/>
              </a:rPr>
              <a:t>Week 1:</a:t>
            </a:r>
            <a:endParaRPr lang="en-US" dirty="0">
              <a:uFillTx/>
            </a:endParaRPr>
          </a:p>
        </p:txBody>
      </p:sp>
      <p:sp>
        <p:nvSpPr>
          <p:cNvPr id="5" name="Text Placeholder 2"/>
          <p:cNvSpPr txBox="1">
            <a:spLocks/>
          </p:cNvSpPr>
          <p:nvPr/>
        </p:nvSpPr>
        <p:spPr>
          <a:xfrm>
            <a:off x="3039933" y="4956587"/>
            <a:ext cx="5875467" cy="1520413"/>
          </a:xfrm>
          <a:prstGeom prst="rect">
            <a:avLst/>
          </a:prstGeom>
        </p:spPr>
        <p:txBody>
          <a:bodyPr vert="horz" lIns="91440" tIns="45720" rIns="91440" bIns="45720" rtlCol="0" anchor="t">
            <a:normAutofit/>
          </a:bodyPr>
          <a:lstStyle>
            <a:lvl1pPr marL="0" indent="0" algn="l"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Clr>
                <a:schemeClr val="accent1"/>
              </a:buClr>
              <a:buSzPct val="76000"/>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chemeClr val="accent1"/>
              </a:buClr>
              <a:buSzPct val="76000"/>
              <a:buFont typeface="Wingdings 2" pitchFamily="18" charset="2"/>
              <a:buNone/>
              <a:defRPr sz="1400" kern="12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r>
              <a:rPr lang="en-US" b="1" dirty="0">
                <a:solidFill>
                  <a:srgbClr val="C00000"/>
                </a:solidFill>
              </a:rPr>
              <a:t>Defining food justice and </a:t>
            </a:r>
            <a:r>
              <a:rPr lang="en-US" b="1" dirty="0" smtClean="0">
                <a:solidFill>
                  <a:srgbClr val="C00000"/>
                </a:solidFill>
              </a:rPr>
              <a:t>food </a:t>
            </a:r>
            <a:r>
              <a:rPr lang="en-US" b="1" dirty="0">
                <a:solidFill>
                  <a:srgbClr val="C00000"/>
                </a:solidFill>
              </a:rPr>
              <a:t>sovereignty–</a:t>
            </a:r>
            <a:br>
              <a:rPr lang="en-US" b="1" dirty="0">
                <a:solidFill>
                  <a:srgbClr val="C00000"/>
                </a:solidFill>
              </a:rPr>
            </a:br>
            <a:r>
              <a:rPr lang="en-US" b="1" dirty="0">
                <a:solidFill>
                  <a:srgbClr val="C00000"/>
                </a:solidFill>
              </a:rPr>
              <a:t>what does it all mean?</a:t>
            </a:r>
            <a:endParaRPr lang="en-US" dirty="0">
              <a:solidFill>
                <a:srgbClr val="C00000"/>
              </a:solidFill>
            </a:endParaRPr>
          </a:p>
        </p:txBody>
      </p:sp>
      <p:pic>
        <p:nvPicPr>
          <p:cNvPr id="6" name="Picture 2" descr="https://oktable.files.wordpress.com/2015/11/food-justice-class-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16531"/>
            <a:ext cx="5468166" cy="421848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5.jpg"/>
          <p:cNvPicPr/>
          <p:nvPr/>
        </p:nvPicPr>
        <p:blipFill>
          <a:blip r:embed="rId3">
            <a:extLst/>
          </a:blip>
          <a:stretch>
            <a:fillRect/>
          </a:stretch>
        </p:blipFill>
        <p:spPr>
          <a:xfrm>
            <a:off x="5168862" y="1611154"/>
            <a:ext cx="503137" cy="283244"/>
          </a:xfrm>
          <a:prstGeom prst="rect">
            <a:avLst/>
          </a:prstGeom>
          <a:ln w="12700">
            <a:miter lim="400000"/>
          </a:ln>
        </p:spPr>
      </p:pic>
      <p:pic>
        <p:nvPicPr>
          <p:cNvPr id="8"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4154282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2438400" y="4191000"/>
            <a:ext cx="6096000" cy="2743200"/>
          </a:xfrm>
          <a:prstGeom prst="rect">
            <a:avLst/>
          </a:prstGeom>
        </p:spPr>
        <p:txBody>
          <a:bodyPr vert="horz" lIns="91440" tIns="45720" rIns="91440" bIns="45720" rtlCol="0" anchor="t">
            <a:normAutofit/>
          </a:bodyPr>
          <a:lstStyle>
            <a:lvl1pPr marL="0" indent="0" algn="l"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Clr>
                <a:schemeClr val="accent1"/>
              </a:buClr>
              <a:buSzPct val="76000"/>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chemeClr val="accent1"/>
              </a:buClr>
              <a:buSzPct val="76000"/>
              <a:buFont typeface="Wingdings 2" pitchFamily="18" charset="2"/>
              <a:buNone/>
              <a:defRPr sz="1400" kern="12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pPr marL="342900" indent="-342900">
              <a:lnSpc>
                <a:spcPct val="150000"/>
              </a:lnSpc>
              <a:buFont typeface="Arial" panose="020B0604020202020204" pitchFamily="34" charset="0"/>
              <a:buChar char="•"/>
            </a:pPr>
            <a:r>
              <a:rPr lang="en-US" b="1" dirty="0">
                <a:solidFill>
                  <a:srgbClr val="C00000"/>
                </a:solidFill>
              </a:rPr>
              <a:t>W</a:t>
            </a:r>
            <a:r>
              <a:rPr lang="en-US" b="1" dirty="0" smtClean="0">
                <a:solidFill>
                  <a:srgbClr val="C00000"/>
                </a:solidFill>
              </a:rPr>
              <a:t>hat </a:t>
            </a:r>
            <a:r>
              <a:rPr lang="en-US" b="1" dirty="0" smtClean="0">
                <a:solidFill>
                  <a:srgbClr val="C00000"/>
                </a:solidFill>
              </a:rPr>
              <a:t>is </a:t>
            </a:r>
            <a:r>
              <a:rPr lang="en-US" b="1" dirty="0">
                <a:solidFill>
                  <a:srgbClr val="C00000"/>
                </a:solidFill>
              </a:rPr>
              <a:t>food </a:t>
            </a:r>
            <a:r>
              <a:rPr lang="en-US" b="1" dirty="0" smtClean="0">
                <a:solidFill>
                  <a:srgbClr val="C00000"/>
                </a:solidFill>
              </a:rPr>
              <a:t>justice</a:t>
            </a:r>
            <a:r>
              <a:rPr lang="en-US" b="1" dirty="0">
                <a:solidFill>
                  <a:srgbClr val="C00000"/>
                </a:solidFill>
              </a:rPr>
              <a:t>? </a:t>
            </a:r>
            <a:endParaRPr lang="en-US" b="1" dirty="0" smtClean="0">
              <a:solidFill>
                <a:srgbClr val="C00000"/>
              </a:solidFill>
            </a:endParaRPr>
          </a:p>
          <a:p>
            <a:pPr marL="342900" indent="-342900">
              <a:lnSpc>
                <a:spcPct val="150000"/>
              </a:lnSpc>
              <a:buFont typeface="Arial" panose="020B0604020202020204" pitchFamily="34" charset="0"/>
              <a:buChar char="•"/>
            </a:pPr>
            <a:r>
              <a:rPr lang="en-US" b="1" dirty="0" smtClean="0">
                <a:solidFill>
                  <a:srgbClr val="C00000"/>
                </a:solidFill>
              </a:rPr>
              <a:t>What is food insecurity?</a:t>
            </a:r>
          </a:p>
          <a:p>
            <a:pPr marL="342900" indent="-342900">
              <a:lnSpc>
                <a:spcPct val="150000"/>
              </a:lnSpc>
              <a:buFont typeface="Arial" panose="020B0604020202020204" pitchFamily="34" charset="0"/>
              <a:buChar char="•"/>
            </a:pPr>
            <a:r>
              <a:rPr lang="en-US" b="1" dirty="0" smtClean="0">
                <a:solidFill>
                  <a:srgbClr val="C00000"/>
                </a:solidFill>
              </a:rPr>
              <a:t>A food desert? Or food apartheid?</a:t>
            </a:r>
          </a:p>
          <a:p>
            <a:pPr marL="342900" indent="-342900">
              <a:lnSpc>
                <a:spcPct val="150000"/>
              </a:lnSpc>
              <a:buFont typeface="Arial" panose="020B0604020202020204" pitchFamily="34" charset="0"/>
              <a:buChar char="•"/>
            </a:pPr>
            <a:r>
              <a:rPr lang="en-US" b="1" dirty="0" smtClean="0">
                <a:solidFill>
                  <a:srgbClr val="C00000"/>
                </a:solidFill>
              </a:rPr>
              <a:t>What is </a:t>
            </a:r>
            <a:r>
              <a:rPr lang="en-US" b="1" dirty="0" smtClean="0">
                <a:solidFill>
                  <a:srgbClr val="C00000"/>
                </a:solidFill>
              </a:rPr>
              <a:t>food </a:t>
            </a:r>
            <a:r>
              <a:rPr lang="en-US" b="1" dirty="0" smtClean="0">
                <a:solidFill>
                  <a:srgbClr val="C00000"/>
                </a:solidFill>
              </a:rPr>
              <a:t>sovereignty?</a:t>
            </a:r>
            <a:r>
              <a:rPr lang="en-US" b="1" dirty="0">
                <a:solidFill>
                  <a:srgbClr val="C00000"/>
                </a:solidFill>
              </a:rPr>
              <a:t/>
            </a:r>
            <a:br>
              <a:rPr lang="en-US" b="1" dirty="0">
                <a:solidFill>
                  <a:srgbClr val="C00000"/>
                </a:solidFill>
              </a:rPr>
            </a:br>
            <a:endParaRPr lang="en-US" dirty="0">
              <a:solidFill>
                <a:srgbClr val="C00000"/>
              </a:solidFill>
            </a:endParaRPr>
          </a:p>
        </p:txBody>
      </p:sp>
      <p:pic>
        <p:nvPicPr>
          <p:cNvPr id="6" name="Picture 2" descr="https://oktable.files.wordpress.com/2015/11/food-justice-class-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745469"/>
            <a:ext cx="3774819" cy="291213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5.jpg"/>
          <p:cNvPicPr/>
          <p:nvPr/>
        </p:nvPicPr>
        <p:blipFill>
          <a:blip r:embed="rId3">
            <a:extLst/>
          </a:blip>
          <a:stretch>
            <a:fillRect/>
          </a:stretch>
        </p:blipFill>
        <p:spPr>
          <a:xfrm>
            <a:off x="5168862" y="1611154"/>
            <a:ext cx="503137" cy="283244"/>
          </a:xfrm>
          <a:prstGeom prst="rect">
            <a:avLst/>
          </a:prstGeom>
          <a:ln w="12700">
            <a:miter lim="400000"/>
          </a:ln>
        </p:spPr>
      </p:pic>
      <p:sp>
        <p:nvSpPr>
          <p:cNvPr id="2" name="TextBox 1"/>
          <p:cNvSpPr txBox="1"/>
          <p:nvPr/>
        </p:nvSpPr>
        <p:spPr>
          <a:xfrm>
            <a:off x="4724400" y="76200"/>
            <a:ext cx="3276600" cy="369332"/>
          </a:xfrm>
          <a:prstGeom prst="rect">
            <a:avLst/>
          </a:prstGeom>
          <a:noFill/>
        </p:spPr>
        <p:txBody>
          <a:bodyPr wrap="square" rtlCol="0">
            <a:spAutoFit/>
          </a:bodyPr>
          <a:lstStyle/>
          <a:p>
            <a:pPr algn="r"/>
            <a:r>
              <a:rPr lang="en-US" dirty="0">
                <a:solidFill>
                  <a:schemeClr val="bg1"/>
                </a:solidFill>
                <a:uFillTx/>
              </a:rPr>
              <a:t>Week 1</a:t>
            </a:r>
            <a:endParaRPr lang="en-US" dirty="0">
              <a:solidFill>
                <a:schemeClr val="bg1"/>
              </a:solidFill>
            </a:endParaRPr>
          </a:p>
        </p:txBody>
      </p:sp>
      <p:pic>
        <p:nvPicPr>
          <p:cNvPr id="8"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2794751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4750308" y="2892473"/>
            <a:ext cx="3300984" cy="688927"/>
          </a:xfrm>
          <a:prstGeom prst="rect">
            <a:avLst/>
          </a:prstGeom>
        </p:spPr>
        <p:txBody>
          <a:bodyPr>
            <a:normAutofit fontScale="90000"/>
          </a:bodyPr>
          <a:lstStyle/>
          <a:p>
            <a:pPr lvl="0" algn="ctr">
              <a:defRPr sz="1800">
                <a:uFillTx/>
              </a:defRPr>
            </a:pPr>
            <a:r>
              <a:rPr lang="en-US" sz="3200" dirty="0" smtClean="0">
                <a:solidFill>
                  <a:srgbClr val="C00000"/>
                </a:solidFill>
                <a:uFill>
                  <a:solidFill/>
                </a:uFill>
              </a:rPr>
              <a:t>What is </a:t>
            </a:r>
            <a:br>
              <a:rPr lang="en-US" sz="3200" dirty="0" smtClean="0">
                <a:solidFill>
                  <a:srgbClr val="C00000"/>
                </a:solidFill>
                <a:uFill>
                  <a:solidFill/>
                </a:uFill>
              </a:rPr>
            </a:br>
            <a:r>
              <a:rPr sz="3200" dirty="0" smtClean="0">
                <a:solidFill>
                  <a:srgbClr val="C00000"/>
                </a:solidFill>
                <a:uFill>
                  <a:solidFill/>
                </a:uFill>
              </a:rPr>
              <a:t>Food Justice</a:t>
            </a:r>
            <a:r>
              <a:rPr lang="en-US" sz="3200" dirty="0" smtClean="0">
                <a:solidFill>
                  <a:srgbClr val="C00000"/>
                </a:solidFill>
                <a:uFill>
                  <a:solidFill/>
                </a:uFill>
              </a:rPr>
              <a:t>?</a:t>
            </a:r>
            <a:endParaRPr sz="3200" dirty="0">
              <a:solidFill>
                <a:srgbClr val="C00000"/>
              </a:solidFill>
              <a:uFill>
                <a:solidFill/>
              </a:uFill>
            </a:endParaRPr>
          </a:p>
        </p:txBody>
      </p:sp>
      <p:sp>
        <p:nvSpPr>
          <p:cNvPr id="90" name="Shape 90"/>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4</a:t>
            </a:fld>
            <a:endParaRPr sz="1200" dirty="0">
              <a:solidFill>
                <a:srgbClr val="888888"/>
              </a:solidFill>
              <a:uFill>
                <a:solidFill>
                  <a:srgbClr val="888888"/>
                </a:solidFill>
              </a:uFill>
            </a:endParaRPr>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8" name="image5.jpg"/>
          <p:cNvPicPr/>
          <p:nvPr/>
        </p:nvPicPr>
        <p:blipFill>
          <a:blip r:embed="rId2">
            <a:extLst/>
          </a:blip>
          <a:stretch>
            <a:fillRect/>
          </a:stretch>
        </p:blipFill>
        <p:spPr>
          <a:xfrm>
            <a:off x="22030" y="5848917"/>
            <a:ext cx="1942742" cy="1014866"/>
          </a:xfrm>
          <a:prstGeom prst="rect">
            <a:avLst/>
          </a:prstGeom>
          <a:ln w="12700">
            <a:miter lim="400000"/>
          </a:ln>
        </p:spPr>
      </p:pic>
      <p:pic>
        <p:nvPicPr>
          <p:cNvPr id="19460" name="Picture 4" descr="http://www.needhampresbyterian.org/images/foodjusti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519" r="5415"/>
          <a:stretch/>
        </p:blipFill>
        <p:spPr bwMode="auto">
          <a:xfrm>
            <a:off x="886265" y="1656860"/>
            <a:ext cx="3643532" cy="35247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4750308" y="4721273"/>
            <a:ext cx="3300984" cy="688927"/>
          </a:xfrm>
          <a:prstGeom prst="rect">
            <a:avLst/>
          </a:prstGeom>
        </p:spPr>
        <p:txBody>
          <a:bodyPr>
            <a:noAutofit/>
          </a:bodyPr>
          <a:lstStyle/>
          <a:p>
            <a:pPr lvl="0" algn="ctr">
              <a:defRPr sz="1800">
                <a:uFillTx/>
              </a:defRPr>
            </a:pPr>
            <a:r>
              <a:rPr lang="en-US" sz="1800" dirty="0">
                <a:solidFill>
                  <a:schemeClr val="tx1"/>
                </a:solidFill>
              </a:rPr>
              <a:t>Food justice is the right of communities everywhere to produce, process, distribute, access, and eat good food regardless of race, class, gender, ethnicity, citizenship, ability, religion, or community. </a:t>
            </a:r>
            <a:r>
              <a:rPr lang="en-US" sz="1800" dirty="0" smtClean="0">
                <a:solidFill>
                  <a:schemeClr val="tx1"/>
                </a:solidFill>
              </a:rPr>
              <a:t/>
            </a:r>
            <a:br>
              <a:rPr lang="en-US" sz="1800" dirty="0" smtClean="0">
                <a:solidFill>
                  <a:schemeClr val="tx1"/>
                </a:solidFill>
              </a:rPr>
            </a:br>
            <a:r>
              <a:rPr lang="en-US" sz="1800" dirty="0">
                <a:solidFill>
                  <a:schemeClr val="tx1"/>
                </a:solidFill>
              </a:rPr>
              <a:t/>
            </a:r>
            <a:br>
              <a:rPr lang="en-US" sz="1800" dirty="0">
                <a:solidFill>
                  <a:schemeClr val="tx1"/>
                </a:solidFill>
              </a:rPr>
            </a:br>
            <a:r>
              <a:rPr lang="en-US" sz="1800" dirty="0" smtClean="0">
                <a:solidFill>
                  <a:schemeClr val="tx1"/>
                </a:solidFill>
              </a:rPr>
              <a:t/>
            </a:r>
            <a:br>
              <a:rPr lang="en-US" sz="1800" dirty="0" smtClean="0">
                <a:solidFill>
                  <a:schemeClr val="tx1"/>
                </a:solidFill>
              </a:rPr>
            </a:br>
            <a:r>
              <a:rPr lang="en-US" sz="1800" dirty="0" smtClean="0">
                <a:solidFill>
                  <a:schemeClr val="tx1"/>
                </a:solidFill>
              </a:rPr>
              <a:t>P</a:t>
            </a:r>
            <a:r>
              <a:rPr lang="en-US" sz="1800" dirty="0">
                <a:solidFill>
                  <a:schemeClr val="tx1"/>
                </a:solidFill>
              </a:rPr>
              <a:t>. 17, </a:t>
            </a:r>
            <a:r>
              <a:rPr lang="en-US" sz="1800" i="1" dirty="0">
                <a:solidFill>
                  <a:schemeClr val="tx1"/>
                </a:solidFill>
              </a:rPr>
              <a:t>Our Food, Our Right.</a:t>
            </a:r>
            <a:br>
              <a:rPr lang="en-US" sz="1800" i="1" dirty="0">
                <a:solidFill>
                  <a:schemeClr val="tx1"/>
                </a:solidFill>
              </a:rPr>
            </a:br>
            <a:endParaRPr sz="3200" dirty="0">
              <a:solidFill>
                <a:schemeClr val="tx1"/>
              </a:solidFill>
              <a:uFill>
                <a:solidFill/>
              </a:uFill>
            </a:endParaRPr>
          </a:p>
        </p:txBody>
      </p:sp>
      <p:sp>
        <p:nvSpPr>
          <p:cNvPr id="90" name="Shape 90"/>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5</a:t>
            </a:fld>
            <a:endParaRPr sz="1200" dirty="0">
              <a:solidFill>
                <a:srgbClr val="888888"/>
              </a:solidFill>
              <a:uFill>
                <a:solidFill>
                  <a:srgbClr val="888888"/>
                </a:solidFill>
              </a:uFill>
            </a:endParaRPr>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8" name="image5.jpg"/>
          <p:cNvPicPr/>
          <p:nvPr/>
        </p:nvPicPr>
        <p:blipFill>
          <a:blip r:embed="rId2">
            <a:extLst/>
          </a:blip>
          <a:stretch>
            <a:fillRect/>
          </a:stretch>
        </p:blipFill>
        <p:spPr>
          <a:xfrm>
            <a:off x="22030" y="5848917"/>
            <a:ext cx="1942742" cy="1014866"/>
          </a:xfrm>
          <a:prstGeom prst="rect">
            <a:avLst/>
          </a:prstGeom>
          <a:ln w="12700">
            <a:miter lim="400000"/>
          </a:ln>
        </p:spPr>
      </p:pic>
      <p:pic>
        <p:nvPicPr>
          <p:cNvPr id="19460" name="Picture 4" descr="http://www.needhampresbyterian.org/images/foodjusti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519" r="5415"/>
          <a:stretch/>
        </p:blipFill>
        <p:spPr bwMode="auto">
          <a:xfrm>
            <a:off x="886265" y="1656860"/>
            <a:ext cx="3643532" cy="3524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774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4663440" y="1447800"/>
            <a:ext cx="3300984" cy="688927"/>
          </a:xfrm>
          <a:prstGeom prst="rect">
            <a:avLst/>
          </a:prstGeom>
        </p:spPr>
        <p:txBody>
          <a:bodyPr>
            <a:normAutofit/>
          </a:bodyPr>
          <a:lstStyle/>
          <a:p>
            <a:pPr lvl="0">
              <a:defRPr sz="1800">
                <a:uFillTx/>
              </a:defRPr>
            </a:pPr>
            <a:r>
              <a:rPr sz="3200" dirty="0">
                <a:solidFill>
                  <a:srgbClr val="C00000"/>
                </a:solidFill>
                <a:uFill>
                  <a:solidFill/>
                </a:uFill>
              </a:rPr>
              <a:t>Food </a:t>
            </a:r>
            <a:r>
              <a:rPr sz="3200" dirty="0" smtClean="0">
                <a:solidFill>
                  <a:srgbClr val="C00000"/>
                </a:solidFill>
                <a:uFill>
                  <a:solidFill/>
                </a:uFill>
              </a:rPr>
              <a:t>Justice</a:t>
            </a:r>
            <a:r>
              <a:rPr lang="en-US" sz="3200" dirty="0" smtClean="0">
                <a:solidFill>
                  <a:srgbClr val="C00000"/>
                </a:solidFill>
                <a:uFill>
                  <a:solidFill/>
                </a:uFill>
              </a:rPr>
              <a:t>?</a:t>
            </a:r>
            <a:endParaRPr sz="3200" dirty="0">
              <a:solidFill>
                <a:srgbClr val="C00000"/>
              </a:solidFill>
              <a:uFill>
                <a:solidFill/>
              </a:uFill>
            </a:endParaRPr>
          </a:p>
        </p:txBody>
      </p:sp>
      <p:sp>
        <p:nvSpPr>
          <p:cNvPr id="2" name="Picture Placeholder 1"/>
          <p:cNvSpPr>
            <a:spLocks noGrp="1"/>
          </p:cNvSpPr>
          <p:nvPr>
            <p:ph type="pic" idx="1"/>
          </p:nvPr>
        </p:nvSpPr>
        <p:spPr/>
      </p:sp>
      <p:sp>
        <p:nvSpPr>
          <p:cNvPr id="3" name="Text Placeholder 2"/>
          <p:cNvSpPr>
            <a:spLocks noGrp="1"/>
          </p:cNvSpPr>
          <p:nvPr>
            <p:ph type="body" sz="half" idx="2"/>
          </p:nvPr>
        </p:nvSpPr>
        <p:spPr>
          <a:xfrm>
            <a:off x="4734630" y="4191000"/>
            <a:ext cx="3300573" cy="2743200"/>
          </a:xfrm>
        </p:spPr>
        <p:txBody>
          <a:bodyPr>
            <a:noAutofit/>
          </a:bodyPr>
          <a:lstStyle/>
          <a:p>
            <a:r>
              <a:rPr lang="en-US" sz="1800" dirty="0" smtClean="0">
                <a:uFill>
                  <a:solidFill/>
                </a:uFill>
              </a:rPr>
              <a:t>Food pantries </a:t>
            </a:r>
            <a:r>
              <a:rPr lang="en-US" sz="1800" dirty="0">
                <a:uFill>
                  <a:solidFill/>
                </a:uFill>
              </a:rPr>
              <a:t>and food charity are </a:t>
            </a:r>
            <a:r>
              <a:rPr lang="en-US" sz="1800" dirty="0" smtClean="0">
                <a:uFill>
                  <a:solidFill/>
                </a:uFill>
              </a:rPr>
              <a:t>important </a:t>
            </a:r>
            <a:r>
              <a:rPr lang="en-US" sz="1800" dirty="0">
                <a:uFill>
                  <a:solidFill/>
                </a:uFill>
              </a:rPr>
              <a:t>but </a:t>
            </a:r>
            <a:r>
              <a:rPr lang="en-US" sz="1800" dirty="0" smtClean="0">
                <a:uFill>
                  <a:solidFill/>
                </a:uFill>
              </a:rPr>
              <a:t>are not food justice because they do </a:t>
            </a:r>
            <a:r>
              <a:rPr lang="en-US" sz="1800" dirty="0">
                <a:uFill>
                  <a:solidFill/>
                </a:uFill>
              </a:rPr>
              <a:t>not address the causes of food </a:t>
            </a:r>
            <a:r>
              <a:rPr lang="en-US" sz="1800" dirty="0" smtClean="0">
                <a:uFill>
                  <a:solidFill/>
                </a:uFill>
              </a:rPr>
              <a:t>insecurity.</a:t>
            </a:r>
            <a:endParaRPr lang="en-US" sz="1800" dirty="0"/>
          </a:p>
        </p:txBody>
      </p:sp>
      <p:pic>
        <p:nvPicPr>
          <p:cNvPr id="17410" name="Picture 2" descr="http://www.feedingamericawestmichigan.org/wp-content/uploads/2011/10/Volunteers-Baldwin.jpg"/>
          <p:cNvPicPr>
            <a:picLocks noChangeAspect="1" noChangeArrowheads="1"/>
          </p:cNvPicPr>
          <p:nvPr/>
        </p:nvPicPr>
        <p:blipFill rotWithShape="1">
          <a:blip r:embed="rId2">
            <a:extLst>
              <a:ext uri="{28A0092B-C50C-407E-A947-70E740481C1C}">
                <a14:useLocalDpi xmlns:a14="http://schemas.microsoft.com/office/drawing/2010/main" val="0"/>
              </a:ext>
            </a:extLst>
          </a:blip>
          <a:srcRect l="29814" r="36492"/>
          <a:stretch/>
        </p:blipFill>
        <p:spPr bwMode="auto">
          <a:xfrm>
            <a:off x="1066800" y="646331"/>
            <a:ext cx="327311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9" name="TextBox 8"/>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2935800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734630" y="4419600"/>
            <a:ext cx="3300573" cy="1233049"/>
          </a:xfrm>
        </p:spPr>
        <p:txBody>
          <a:bodyPr/>
          <a:lstStyle/>
          <a:p>
            <a:r>
              <a:rPr lang="en-US" dirty="0">
                <a:hlinkClick r:id="rId2"/>
              </a:rPr>
              <a:t>https://</a:t>
            </a:r>
            <a:r>
              <a:rPr lang="en-US" dirty="0" smtClean="0">
                <a:hlinkClick r:id="rId2"/>
              </a:rPr>
              <a:t>www.youtube.com/watch?v=ydZfSuz-Hu8</a:t>
            </a:r>
            <a:endParaRPr lang="en-US" dirty="0" smtClean="0"/>
          </a:p>
          <a:p>
            <a:endParaRPr lang="en-US" dirty="0"/>
          </a:p>
        </p:txBody>
      </p:sp>
      <p:sp>
        <p:nvSpPr>
          <p:cNvPr id="5" name="Title 1"/>
          <p:cNvSpPr>
            <a:spLocks noGrp="1"/>
          </p:cNvSpPr>
          <p:nvPr>
            <p:ph type="title"/>
          </p:nvPr>
        </p:nvSpPr>
        <p:spPr>
          <a:xfrm>
            <a:off x="4790641" y="2554158"/>
            <a:ext cx="2915644" cy="1829526"/>
          </a:xfrm>
        </p:spPr>
        <p:txBody>
          <a:bodyPr>
            <a:normAutofit fontScale="90000"/>
          </a:bodyPr>
          <a:lstStyle/>
          <a:p>
            <a:r>
              <a:rPr lang="en-US" sz="3100" b="1" dirty="0" smtClean="0">
                <a:solidFill>
                  <a:srgbClr val="A20000"/>
                </a:solidFill>
              </a:rPr>
              <a:t>La Donna Redmond</a:t>
            </a:r>
            <a:r>
              <a:rPr lang="en-US" b="1" dirty="0" smtClean="0"/>
              <a:t/>
            </a:r>
            <a:br>
              <a:rPr lang="en-US" b="1" dirty="0" smtClean="0"/>
            </a:br>
            <a:r>
              <a:rPr lang="en-US" sz="2700" dirty="0" smtClean="0"/>
              <a:t>Food + Justice = Democracy</a:t>
            </a:r>
            <a:endParaRPr lang="en-US" sz="2700" b="1" dirty="0"/>
          </a:p>
        </p:txBody>
      </p:sp>
      <p:pic>
        <p:nvPicPr>
          <p:cNvPr id="6" name="Picture 2" descr="https://i.ytimg.com/vi/xCovt8OqP24/0.jpg"/>
          <p:cNvPicPr>
            <a:picLocks noChangeAspect="1" noChangeArrowheads="1"/>
          </p:cNvPicPr>
          <p:nvPr/>
        </p:nvPicPr>
        <p:blipFill rotWithShape="1">
          <a:blip r:embed="rId3">
            <a:extLst>
              <a:ext uri="{28A0092B-C50C-407E-A947-70E740481C1C}">
                <a14:useLocalDpi xmlns:a14="http://schemas.microsoft.com/office/drawing/2010/main" val="0"/>
              </a:ext>
            </a:extLst>
          </a:blip>
          <a:srcRect l="44789" r="1"/>
          <a:stretch/>
        </p:blipFill>
        <p:spPr bwMode="auto">
          <a:xfrm>
            <a:off x="991561" y="1035331"/>
            <a:ext cx="3399027" cy="46173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20370"/>
            <a:ext cx="1011871" cy="637630"/>
          </a:xfrm>
          <a:prstGeom prst="rect">
            <a:avLst/>
          </a:prstGeom>
        </p:spPr>
      </p:pic>
    </p:spTree>
    <p:extLst>
      <p:ext uri="{BB962C8B-B14F-4D97-AF65-F5344CB8AC3E}">
        <p14:creationId xmlns:p14="http://schemas.microsoft.com/office/powerpoint/2010/main" val="2774764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normAutofit fontScale="90000"/>
          </a:bodyPr>
          <a:lstStyle/>
          <a:p>
            <a:pPr lvl="0">
              <a:defRPr sz="1800">
                <a:uFillTx/>
              </a:defRPr>
            </a:pPr>
            <a:r>
              <a:rPr lang="en-US" sz="3200" dirty="0">
                <a:solidFill>
                  <a:srgbClr val="C00000"/>
                </a:solidFill>
                <a:uFill>
                  <a:solidFill/>
                </a:uFill>
              </a:rPr>
              <a:t>What </a:t>
            </a:r>
            <a:r>
              <a:rPr lang="en-US" sz="3200" dirty="0" smtClean="0">
                <a:solidFill>
                  <a:srgbClr val="C00000"/>
                </a:solidFill>
                <a:uFill>
                  <a:solidFill/>
                </a:uFill>
              </a:rPr>
              <a:t>Is </a:t>
            </a:r>
            <a:br>
              <a:rPr lang="en-US" sz="3200" dirty="0" smtClean="0">
                <a:solidFill>
                  <a:srgbClr val="C00000"/>
                </a:solidFill>
                <a:uFill>
                  <a:solidFill/>
                </a:uFill>
              </a:rPr>
            </a:br>
            <a:r>
              <a:rPr sz="3200" dirty="0" smtClean="0">
                <a:solidFill>
                  <a:srgbClr val="C00000"/>
                </a:solidFill>
                <a:uFill>
                  <a:solidFill/>
                </a:uFill>
              </a:rPr>
              <a:t>Food Insecurity</a:t>
            </a:r>
            <a:r>
              <a:rPr lang="en-US" sz="3200" dirty="0" smtClean="0">
                <a:solidFill>
                  <a:srgbClr val="C00000"/>
                </a:solidFill>
                <a:uFill>
                  <a:solidFill/>
                </a:uFill>
              </a:rPr>
              <a:t>?</a:t>
            </a:r>
            <a:endParaRPr sz="3200" dirty="0">
              <a:solidFill>
                <a:srgbClr val="C00000"/>
              </a:solidFill>
              <a:uFill>
                <a:solidFill/>
              </a:uFill>
            </a:endParaRPr>
          </a:p>
        </p:txBody>
      </p:sp>
      <p:pic>
        <p:nvPicPr>
          <p:cNvPr id="26626" name="Picture 2" descr="http://blogs.denverpost.com/eletters/files/2014/08/rsz_burger-king-hortons.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4624" r="2462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6"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normAutofit/>
          </a:bodyPr>
          <a:lstStyle/>
          <a:p>
            <a:pPr lvl="0">
              <a:defRPr sz="1800">
                <a:uFillTx/>
              </a:defRPr>
            </a:pPr>
            <a:r>
              <a:rPr sz="2400" dirty="0" smtClean="0">
                <a:solidFill>
                  <a:srgbClr val="C00000"/>
                </a:solidFill>
                <a:uFill>
                  <a:solidFill/>
                </a:uFill>
              </a:rPr>
              <a:t>Food Insecurity</a:t>
            </a:r>
            <a:endParaRPr sz="2400" dirty="0">
              <a:solidFill>
                <a:srgbClr val="C00000"/>
              </a:solidFill>
              <a:uFill>
                <a:solidFill/>
              </a:uFill>
            </a:endParaRPr>
          </a:p>
        </p:txBody>
      </p:sp>
      <p:sp>
        <p:nvSpPr>
          <p:cNvPr id="54" name="Shape 54"/>
          <p:cNvSpPr>
            <a:spLocks noGrp="1"/>
          </p:cNvSpPr>
          <p:nvPr>
            <p:ph type="body" sz="half" idx="2"/>
          </p:nvPr>
        </p:nvSpPr>
        <p:spPr>
          <a:xfrm>
            <a:off x="4734630" y="4133088"/>
            <a:ext cx="3494970" cy="1519561"/>
          </a:xfrm>
          <a:prstGeom prst="rect">
            <a:avLst/>
          </a:prstGeom>
        </p:spPr>
        <p:txBody>
          <a:bodyPr>
            <a:normAutofit/>
          </a:bodyPr>
          <a:lstStyle>
            <a:lvl1pPr>
              <a:lnSpc>
                <a:spcPct val="90000"/>
              </a:lnSpc>
              <a:spcBef>
                <a:spcPts val="600"/>
              </a:spcBef>
              <a:defRPr sz="2900"/>
            </a:lvl1pPr>
          </a:lstStyle>
          <a:p>
            <a:pPr lvl="0">
              <a:defRPr sz="1800">
                <a:uFillTx/>
              </a:defRPr>
            </a:pPr>
            <a:r>
              <a:rPr lang="en-US" sz="2400" dirty="0" smtClean="0">
                <a:uFill>
                  <a:solidFill/>
                </a:uFill>
              </a:rPr>
              <a:t>1. </a:t>
            </a:r>
            <a:r>
              <a:rPr sz="2400" dirty="0" smtClean="0">
                <a:uFill>
                  <a:solidFill/>
                </a:uFill>
              </a:rPr>
              <a:t>You </a:t>
            </a:r>
            <a:r>
              <a:rPr sz="2400" dirty="0">
                <a:uFill>
                  <a:solidFill/>
                </a:uFill>
              </a:rPr>
              <a:t>cannot get healthy foods.</a:t>
            </a:r>
          </a:p>
        </p:txBody>
      </p:sp>
      <p:pic>
        <p:nvPicPr>
          <p:cNvPr id="26626" name="Picture 2" descr="http://blogs.denverpost.com/eletters/files/2014/08/rsz_burger-king-hortons.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4624" r="2462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6"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1474868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p:cNvSpPr>
          <p:nvPr>
            <p:ph type="body" sz="half" idx="2"/>
          </p:nvPr>
        </p:nvSpPr>
        <p:spPr>
          <a:prstGeom prst="rect">
            <a:avLst/>
          </a:prstGeom>
        </p:spPr>
        <p:txBody>
          <a:bodyPr>
            <a:normAutofit/>
          </a:bodyPr>
          <a:lstStyle/>
          <a:p>
            <a:pPr lvl="0">
              <a:lnSpc>
                <a:spcPct val="90000"/>
              </a:lnSpc>
              <a:spcBef>
                <a:spcPts val="600"/>
              </a:spcBef>
              <a:defRPr sz="1800">
                <a:uFillTx/>
              </a:defRPr>
            </a:pPr>
            <a:endParaRPr sz="2900" dirty="0">
              <a:uFill>
                <a:solidFill/>
              </a:uFill>
            </a:endParaRPr>
          </a:p>
          <a:p>
            <a:pPr lvl="0">
              <a:lnSpc>
                <a:spcPct val="90000"/>
              </a:lnSpc>
              <a:spcBef>
                <a:spcPts val="600"/>
              </a:spcBef>
              <a:defRPr sz="1800">
                <a:uFillTx/>
              </a:defRPr>
            </a:pPr>
            <a:r>
              <a:rPr lang="en-US" sz="2200" dirty="0" smtClean="0">
                <a:uFill>
                  <a:solidFill/>
                </a:uFill>
              </a:rPr>
              <a:t>2. </a:t>
            </a:r>
            <a:r>
              <a:rPr sz="2200" dirty="0" smtClean="0">
                <a:uFill>
                  <a:solidFill/>
                </a:uFill>
              </a:rPr>
              <a:t>You </a:t>
            </a:r>
            <a:r>
              <a:rPr sz="2200" dirty="0">
                <a:uFill>
                  <a:solidFill/>
                </a:uFill>
              </a:rPr>
              <a:t>cannot store or prepare healthy foods.</a:t>
            </a:r>
          </a:p>
        </p:txBody>
      </p:sp>
      <p:sp>
        <p:nvSpPr>
          <p:cNvPr id="60" name="Shape 60"/>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uFillTx/>
              </a:defRPr>
            </a:pPr>
            <a:fld id="{86CB4B4D-7CA3-9044-876B-883B54F8677D}" type="slidenum">
              <a:rPr sz="1200">
                <a:solidFill>
                  <a:srgbClr val="888888"/>
                </a:solidFill>
                <a:uFill>
                  <a:solidFill>
                    <a:srgbClr val="888888"/>
                  </a:solidFill>
                </a:uFill>
              </a:rPr>
              <a:t>10</a:t>
            </a:fld>
            <a:endParaRPr sz="1200" dirty="0">
              <a:solidFill>
                <a:srgbClr val="888888"/>
              </a:solidFill>
              <a:uFill>
                <a:solidFill>
                  <a:srgbClr val="888888"/>
                </a:solidFill>
              </a:uFill>
            </a:endParaRPr>
          </a:p>
        </p:txBody>
      </p:sp>
      <p:sp>
        <p:nvSpPr>
          <p:cNvPr id="9" name="Shape 53"/>
          <p:cNvSpPr txBox="1">
            <a:spLocks/>
          </p:cNvSpPr>
          <p:nvPr/>
        </p:nvSpPr>
        <p:spPr>
          <a:xfrm>
            <a:off x="4724400" y="3108960"/>
            <a:ext cx="3300984" cy="146304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sz="1800">
                <a:uFillTx/>
              </a:defRPr>
            </a:pPr>
            <a:r>
              <a:rPr lang="en-US" sz="2400" dirty="0" smtClean="0">
                <a:solidFill>
                  <a:srgbClr val="C00000"/>
                </a:solidFill>
                <a:uFill>
                  <a:solidFill/>
                </a:uFill>
              </a:rPr>
              <a:t>Food Insecurity</a:t>
            </a:r>
            <a:endParaRPr lang="en-US" sz="2400" dirty="0">
              <a:solidFill>
                <a:srgbClr val="C00000"/>
              </a:solidFill>
              <a:uFill>
                <a:solidFill/>
              </a:uFill>
            </a:endParaRPr>
          </a:p>
        </p:txBody>
      </p:sp>
      <p:pic>
        <p:nvPicPr>
          <p:cNvPr id="27650" name="Picture 2" descr="http://d35brb9zkkbdsd.cloudfront.net/wp-content/uploads/2013/07/shutterstock_96134681.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9669" r="2966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61"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8" name="TextBox 7"/>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normAutofit/>
          </a:bodyPr>
          <a:lstStyle/>
          <a:p>
            <a:pPr lvl="0">
              <a:defRPr sz="1800">
                <a:uFillTx/>
              </a:defRPr>
            </a:pPr>
            <a:r>
              <a:rPr sz="2400" dirty="0" smtClean="0">
                <a:solidFill>
                  <a:srgbClr val="C00000"/>
                </a:solidFill>
                <a:uFill>
                  <a:solidFill/>
                </a:uFill>
              </a:rPr>
              <a:t>Food </a:t>
            </a:r>
            <a:r>
              <a:rPr sz="2400" dirty="0">
                <a:solidFill>
                  <a:srgbClr val="C00000"/>
                </a:solidFill>
                <a:uFill>
                  <a:solidFill/>
                </a:uFill>
              </a:rPr>
              <a:t>Insecurity</a:t>
            </a:r>
          </a:p>
        </p:txBody>
      </p:sp>
      <p:sp>
        <p:nvSpPr>
          <p:cNvPr id="64" name="Shape 64"/>
          <p:cNvSpPr>
            <a:spLocks noGrp="1"/>
          </p:cNvSpPr>
          <p:nvPr>
            <p:ph type="body" sz="half" idx="2"/>
          </p:nvPr>
        </p:nvSpPr>
        <p:spPr>
          <a:prstGeom prst="rect">
            <a:avLst/>
          </a:prstGeom>
        </p:spPr>
        <p:txBody>
          <a:bodyPr>
            <a:normAutofit fontScale="77500" lnSpcReduction="20000"/>
          </a:bodyPr>
          <a:lstStyle>
            <a:lvl1pPr>
              <a:lnSpc>
                <a:spcPct val="90000"/>
              </a:lnSpc>
              <a:spcBef>
                <a:spcPts val="600"/>
              </a:spcBef>
              <a:defRPr sz="2900"/>
            </a:lvl1pPr>
          </a:lstStyle>
          <a:p>
            <a:pPr lvl="0">
              <a:lnSpc>
                <a:spcPct val="120000"/>
              </a:lnSpc>
              <a:defRPr sz="1800">
                <a:uFillTx/>
              </a:defRPr>
            </a:pPr>
            <a:r>
              <a:rPr lang="en-US" sz="2900" dirty="0" smtClean="0">
                <a:uFill>
                  <a:solidFill/>
                </a:uFill>
              </a:rPr>
              <a:t>3. Only junk and fast f</a:t>
            </a:r>
            <a:r>
              <a:rPr sz="2900" dirty="0" smtClean="0">
                <a:uFill>
                  <a:solidFill/>
                </a:uFill>
              </a:rPr>
              <a:t>oods </a:t>
            </a:r>
            <a:r>
              <a:rPr lang="en-US" sz="2900" dirty="0" smtClean="0">
                <a:uFill>
                  <a:solidFill/>
                </a:uFill>
              </a:rPr>
              <a:t>are </a:t>
            </a:r>
            <a:r>
              <a:rPr sz="2900" dirty="0" smtClean="0">
                <a:uFill>
                  <a:solidFill/>
                </a:uFill>
              </a:rPr>
              <a:t>available </a:t>
            </a:r>
            <a:r>
              <a:rPr sz="2900" dirty="0">
                <a:uFill>
                  <a:solidFill/>
                </a:uFill>
              </a:rPr>
              <a:t>in your </a:t>
            </a:r>
            <a:r>
              <a:rPr sz="2900" dirty="0" smtClean="0">
                <a:uFill>
                  <a:solidFill/>
                </a:uFill>
              </a:rPr>
              <a:t>neighborhood.</a:t>
            </a:r>
            <a:endParaRPr sz="2900" dirty="0">
              <a:uFill>
                <a:solidFill/>
              </a:uFill>
            </a:endParaRPr>
          </a:p>
        </p:txBody>
      </p:sp>
      <p:sp>
        <p:nvSpPr>
          <p:cNvPr id="65" name="Shape 65"/>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uFillTx/>
              </a:defRPr>
            </a:pPr>
            <a:fld id="{86CB4B4D-7CA3-9044-876B-883B54F8677D}" type="slidenum">
              <a:rPr sz="1200">
                <a:solidFill>
                  <a:srgbClr val="888888"/>
                </a:solidFill>
                <a:uFill>
                  <a:solidFill>
                    <a:srgbClr val="888888"/>
                  </a:solidFill>
                </a:uFill>
              </a:rPr>
              <a:t>11</a:t>
            </a:fld>
            <a:endParaRPr sz="1200" dirty="0">
              <a:solidFill>
                <a:srgbClr val="888888"/>
              </a:solidFill>
              <a:uFill>
                <a:solidFill>
                  <a:srgbClr val="888888"/>
                </a:solidFill>
              </a:uFill>
            </a:endParaRPr>
          </a:p>
        </p:txBody>
      </p:sp>
      <p:pic>
        <p:nvPicPr>
          <p:cNvPr id="8" name="image32.png" descr="Picture 3.png"/>
          <p:cNvPicPr/>
          <p:nvPr/>
        </p:nvPicPr>
        <p:blipFill>
          <a:blip r:embed="rId2">
            <a:extLst/>
          </a:blip>
          <a:stretch>
            <a:fillRect/>
          </a:stretch>
        </p:blipFill>
        <p:spPr>
          <a:xfrm>
            <a:off x="993402" y="646331"/>
            <a:ext cx="3502398" cy="5449669"/>
          </a:xfrm>
          <a:prstGeom prst="rect">
            <a:avLst/>
          </a:prstGeom>
          <a:ln w="12700">
            <a:miter lim="400000"/>
          </a:ln>
        </p:spPr>
      </p:pic>
      <p:pic>
        <p:nvPicPr>
          <p:cNvPr id="66"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9" name="TextBox 8"/>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hape 73"/>
          <p:cNvSpPr>
            <a:spLocks noGrp="1"/>
          </p:cNvSpPr>
          <p:nvPr>
            <p:ph type="title"/>
          </p:nvPr>
        </p:nvSpPr>
        <p:spPr>
          <a:xfrm>
            <a:off x="4734424" y="2362200"/>
            <a:ext cx="3300984" cy="762000"/>
          </a:xfrm>
          <a:prstGeom prst="rect">
            <a:avLst/>
          </a:prstGeom>
        </p:spPr>
        <p:txBody>
          <a:bodyPr>
            <a:normAutofit/>
          </a:bodyPr>
          <a:lstStyle/>
          <a:p>
            <a:pPr lvl="0">
              <a:defRPr sz="1800">
                <a:uFillTx/>
              </a:defRPr>
            </a:pPr>
            <a:r>
              <a:rPr sz="2400" dirty="0" smtClean="0">
                <a:solidFill>
                  <a:srgbClr val="C00000"/>
                </a:solidFill>
                <a:uFill>
                  <a:solidFill/>
                </a:uFill>
              </a:rPr>
              <a:t>Food </a:t>
            </a:r>
            <a:r>
              <a:rPr sz="2400" dirty="0">
                <a:solidFill>
                  <a:srgbClr val="C00000"/>
                </a:solidFill>
                <a:uFill>
                  <a:solidFill/>
                </a:uFill>
              </a:rPr>
              <a:t>Desert</a:t>
            </a:r>
          </a:p>
        </p:txBody>
      </p:sp>
      <p:sp>
        <p:nvSpPr>
          <p:cNvPr id="74" name="Shape 74"/>
          <p:cNvSpPr>
            <a:spLocks noGrp="1"/>
          </p:cNvSpPr>
          <p:nvPr>
            <p:ph type="body" sz="half" idx="2"/>
          </p:nvPr>
        </p:nvSpPr>
        <p:spPr>
          <a:xfrm>
            <a:off x="4750513" y="3276600"/>
            <a:ext cx="3300573" cy="2971800"/>
          </a:xfrm>
          <a:prstGeom prst="rect">
            <a:avLst/>
          </a:prstGeom>
        </p:spPr>
        <p:txBody>
          <a:bodyPr>
            <a:normAutofit/>
          </a:bodyPr>
          <a:lstStyle/>
          <a:p>
            <a:pPr lvl="0">
              <a:lnSpc>
                <a:spcPct val="90000"/>
              </a:lnSpc>
              <a:spcBef>
                <a:spcPts val="600"/>
              </a:spcBef>
              <a:buSzTx/>
              <a:buNone/>
              <a:defRPr sz="1800">
                <a:uFillTx/>
              </a:defRPr>
            </a:pPr>
            <a:r>
              <a:rPr sz="2000" dirty="0">
                <a:uFill>
                  <a:solidFill/>
                </a:uFill>
              </a:rPr>
              <a:t>Neighborhoods </a:t>
            </a:r>
            <a:r>
              <a:rPr sz="2000" dirty="0" smtClean="0">
                <a:uFill>
                  <a:solidFill/>
                </a:uFill>
              </a:rPr>
              <a:t>with</a:t>
            </a:r>
            <a:r>
              <a:rPr lang="en-US" sz="2000" dirty="0" smtClean="0">
                <a:uFill>
                  <a:solidFill/>
                </a:uFill>
              </a:rPr>
              <a:t>out </a:t>
            </a:r>
            <a:r>
              <a:rPr sz="2000" dirty="0" smtClean="0">
                <a:uFill>
                  <a:solidFill/>
                </a:uFill>
              </a:rPr>
              <a:t>access to </a:t>
            </a:r>
            <a:r>
              <a:rPr sz="2000" dirty="0">
                <a:uFill>
                  <a:solidFill/>
                </a:uFill>
              </a:rPr>
              <a:t>grocery stores that offer </a:t>
            </a:r>
            <a:r>
              <a:rPr sz="2000" dirty="0" smtClean="0">
                <a:uFill>
                  <a:solidFill/>
                </a:uFill>
              </a:rPr>
              <a:t>fresh</a:t>
            </a:r>
            <a:r>
              <a:rPr lang="en-US" sz="2000" dirty="0" smtClean="0">
                <a:uFill>
                  <a:solidFill/>
                </a:uFill>
              </a:rPr>
              <a:t>, </a:t>
            </a:r>
            <a:r>
              <a:rPr sz="2000" dirty="0" smtClean="0">
                <a:uFill>
                  <a:solidFill/>
                </a:uFill>
              </a:rPr>
              <a:t>affordable </a:t>
            </a:r>
            <a:r>
              <a:rPr sz="2000" dirty="0" smtClean="0">
                <a:uFill>
                  <a:solidFill/>
                </a:uFill>
              </a:rPr>
              <a:t>foods</a:t>
            </a:r>
            <a:r>
              <a:rPr lang="en-US" sz="2000" dirty="0" smtClean="0">
                <a:uFill>
                  <a:solidFill/>
                </a:uFill>
              </a:rPr>
              <a:t>.</a:t>
            </a:r>
          </a:p>
          <a:p>
            <a:pPr lvl="0">
              <a:lnSpc>
                <a:spcPct val="90000"/>
              </a:lnSpc>
              <a:spcBef>
                <a:spcPts val="600"/>
              </a:spcBef>
              <a:buSzTx/>
              <a:buNone/>
              <a:defRPr sz="1800">
                <a:uFillTx/>
              </a:defRPr>
            </a:pPr>
            <a:endParaRPr lang="en-US" sz="2000" dirty="0" smtClean="0">
              <a:uFill>
                <a:solidFill/>
              </a:uFill>
            </a:endParaRPr>
          </a:p>
          <a:p>
            <a:pPr lvl="0">
              <a:lnSpc>
                <a:spcPct val="90000"/>
              </a:lnSpc>
              <a:spcBef>
                <a:spcPts val="600"/>
              </a:spcBef>
              <a:buSzTx/>
              <a:buNone/>
              <a:defRPr sz="1800">
                <a:uFillTx/>
              </a:defRPr>
            </a:pPr>
            <a:r>
              <a:rPr lang="en-US" sz="2400" b="1" i="1" dirty="0" smtClean="0">
                <a:solidFill>
                  <a:srgbClr val="C00000"/>
                </a:solidFill>
                <a:uFill>
                  <a:solidFill/>
                </a:uFill>
              </a:rPr>
              <a:t>Is this a good term?</a:t>
            </a:r>
            <a:endParaRPr sz="2400" b="1" i="1" dirty="0">
              <a:solidFill>
                <a:srgbClr val="C00000"/>
              </a:solidFill>
              <a:uFill>
                <a:solidFill/>
              </a:uFill>
            </a:endParaRPr>
          </a:p>
        </p:txBody>
      </p:sp>
      <p:sp>
        <p:nvSpPr>
          <p:cNvPr id="75" name="Shape 75"/>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12</a:t>
            </a:fld>
            <a:endParaRPr sz="1200" dirty="0">
              <a:solidFill>
                <a:srgbClr val="888888"/>
              </a:solidFill>
              <a:uFill>
                <a:solidFill>
                  <a:srgbClr val="888888"/>
                </a:solidFill>
              </a:uFill>
            </a:endParaRPr>
          </a:p>
        </p:txBody>
      </p:sp>
      <p:pic>
        <p:nvPicPr>
          <p:cNvPr id="8" name="image31.png" descr="Picture 2.png"/>
          <p:cNvPicPr/>
          <p:nvPr/>
        </p:nvPicPr>
        <p:blipFill>
          <a:blip r:embed="rId3">
            <a:extLst/>
          </a:blip>
          <a:stretch>
            <a:fillRect/>
          </a:stretch>
        </p:blipFill>
        <p:spPr>
          <a:xfrm>
            <a:off x="1358689" y="0"/>
            <a:ext cx="2819400" cy="6248400"/>
          </a:xfrm>
          <a:prstGeom prst="rect">
            <a:avLst/>
          </a:prstGeom>
          <a:ln w="12700">
            <a:miter lim="400000"/>
          </a:ln>
        </p:spPr>
      </p:pic>
      <p:pic>
        <p:nvPicPr>
          <p:cNvPr id="76" name="image5.jpg"/>
          <p:cNvPicPr/>
          <p:nvPr/>
        </p:nvPicPr>
        <p:blipFill>
          <a:blip r:embed="rId4">
            <a:extLst/>
          </a:blip>
          <a:stretch>
            <a:fillRect/>
          </a:stretch>
        </p:blipFill>
        <p:spPr>
          <a:xfrm>
            <a:off x="22030" y="5848917"/>
            <a:ext cx="1942742" cy="1014866"/>
          </a:xfrm>
          <a:prstGeom prst="rect">
            <a:avLst/>
          </a:prstGeom>
          <a:ln w="12700">
            <a:miter lim="400000"/>
          </a:ln>
        </p:spPr>
      </p:pic>
      <p:sp>
        <p:nvSpPr>
          <p:cNvPr id="9" name="TextBox 8"/>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424" y="457200"/>
            <a:ext cx="3300984" cy="1463040"/>
          </a:xfrm>
        </p:spPr>
        <p:txBody>
          <a:bodyPr>
            <a:normAutofit/>
          </a:bodyPr>
          <a:lstStyle/>
          <a:p>
            <a:r>
              <a:rPr lang="en-US" sz="3200" b="1" dirty="0" smtClean="0"/>
              <a:t>Food Desert</a:t>
            </a:r>
            <a:r>
              <a:rPr lang="en-US" sz="3200" b="1" dirty="0" smtClean="0">
                <a:solidFill>
                  <a:schemeClr val="bg2">
                    <a:lumMod val="50000"/>
                  </a:schemeClr>
                </a:solidFill>
              </a:rPr>
              <a:t>?</a:t>
            </a:r>
            <a:endParaRPr lang="en-US" sz="3200" b="1" dirty="0">
              <a:solidFill>
                <a:schemeClr val="bg2">
                  <a:lumMod val="50000"/>
                </a:schemeClr>
              </a:solidFill>
            </a:endParaRPr>
          </a:p>
        </p:txBody>
      </p:sp>
      <p:sp>
        <p:nvSpPr>
          <p:cNvPr id="4" name="Text Placeholder 3"/>
          <p:cNvSpPr>
            <a:spLocks noGrp="1"/>
          </p:cNvSpPr>
          <p:nvPr>
            <p:ph type="body" sz="half" idx="2"/>
          </p:nvPr>
        </p:nvSpPr>
        <p:spPr>
          <a:xfrm>
            <a:off x="4572000" y="4481951"/>
            <a:ext cx="3657600" cy="1004449"/>
          </a:xfrm>
        </p:spPr>
        <p:txBody>
          <a:bodyPr>
            <a:normAutofit/>
          </a:bodyPr>
          <a:lstStyle/>
          <a:p>
            <a:pPr marL="285750" lvl="0" indent="-285750">
              <a:lnSpc>
                <a:spcPct val="90000"/>
              </a:lnSpc>
              <a:spcBef>
                <a:spcPts val="600"/>
              </a:spcBef>
              <a:buSzTx/>
              <a:buFont typeface="Arial" panose="020B0604020202020204" pitchFamily="34" charset="0"/>
              <a:buChar char="•"/>
              <a:defRPr sz="1800">
                <a:uFillTx/>
              </a:defRPr>
            </a:pPr>
            <a:r>
              <a:rPr lang="en-US" sz="2400" dirty="0">
                <a:uFill>
                  <a:solidFill/>
                </a:uFill>
              </a:rPr>
              <a:t>A desert is a vibrant </a:t>
            </a:r>
            <a:r>
              <a:rPr lang="en-US" sz="2400" dirty="0" smtClean="0">
                <a:uFill>
                  <a:solidFill/>
                </a:uFill>
              </a:rPr>
              <a:t>ecosystem.</a:t>
            </a:r>
            <a:endParaRPr lang="en-US" sz="2400" dirty="0">
              <a:uFill>
                <a:solidFill/>
              </a:uFill>
            </a:endParaRPr>
          </a:p>
          <a:p>
            <a:endParaRPr lang="en-US" dirty="0"/>
          </a:p>
          <a:p>
            <a:endParaRPr lang="en-US" dirty="0"/>
          </a:p>
        </p:txBody>
      </p:sp>
      <p:sp>
        <p:nvSpPr>
          <p:cNvPr id="6" name="Picture Placeholder 5"/>
          <p:cNvSpPr>
            <a:spLocks noGrp="1"/>
          </p:cNvSpPr>
          <p:nvPr>
            <p:ph type="pic" idx="1"/>
          </p:nvPr>
        </p:nvSpPr>
        <p:spPr/>
      </p:sp>
      <p:pic>
        <p:nvPicPr>
          <p:cNvPr id="28676" name="Picture 4" descr="https://www.emeralddesert.com/wp-content/uploads/2013/08/bigstock-Blooming-Desert-32000438.jpg"/>
          <p:cNvPicPr>
            <a:picLocks noChangeAspect="1" noChangeArrowheads="1"/>
          </p:cNvPicPr>
          <p:nvPr/>
        </p:nvPicPr>
        <p:blipFill rotWithShape="1">
          <a:blip r:embed="rId2">
            <a:extLst>
              <a:ext uri="{28A0092B-C50C-407E-A947-70E740481C1C}">
                <a14:useLocalDpi xmlns:a14="http://schemas.microsoft.com/office/drawing/2010/main" val="0"/>
              </a:ext>
            </a:extLst>
          </a:blip>
          <a:srcRect r="58683"/>
          <a:stretch/>
        </p:blipFill>
        <p:spPr bwMode="auto">
          <a:xfrm>
            <a:off x="993400" y="685800"/>
            <a:ext cx="3367585" cy="543543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3042742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424" y="457200"/>
            <a:ext cx="3300984" cy="1463040"/>
          </a:xfrm>
        </p:spPr>
        <p:txBody>
          <a:bodyPr>
            <a:normAutofit/>
          </a:bodyPr>
          <a:lstStyle/>
          <a:p>
            <a:r>
              <a:rPr lang="en-US" sz="3200" b="1" dirty="0" smtClean="0"/>
              <a:t>Food Desert</a:t>
            </a:r>
            <a:r>
              <a:rPr lang="en-US" sz="3200" b="1" dirty="0" smtClean="0">
                <a:solidFill>
                  <a:schemeClr val="bg2">
                    <a:lumMod val="50000"/>
                  </a:schemeClr>
                </a:solidFill>
              </a:rPr>
              <a:t>?</a:t>
            </a:r>
            <a:endParaRPr lang="en-US" sz="3200" b="1" dirty="0">
              <a:solidFill>
                <a:schemeClr val="bg2">
                  <a:lumMod val="50000"/>
                </a:schemeClr>
              </a:solidFill>
            </a:endParaRPr>
          </a:p>
        </p:txBody>
      </p:sp>
      <p:sp>
        <p:nvSpPr>
          <p:cNvPr id="4" name="Text Placeholder 3"/>
          <p:cNvSpPr>
            <a:spLocks noGrp="1"/>
          </p:cNvSpPr>
          <p:nvPr>
            <p:ph type="body" sz="half" idx="2"/>
          </p:nvPr>
        </p:nvSpPr>
        <p:spPr>
          <a:xfrm>
            <a:off x="4572000" y="4100951"/>
            <a:ext cx="3657600" cy="2020279"/>
          </a:xfrm>
        </p:spPr>
        <p:txBody>
          <a:bodyPr>
            <a:normAutofit/>
          </a:bodyPr>
          <a:lstStyle/>
          <a:p>
            <a:pPr marL="285750" lvl="0" indent="-285750">
              <a:lnSpc>
                <a:spcPct val="90000"/>
              </a:lnSpc>
              <a:spcBef>
                <a:spcPts val="600"/>
              </a:spcBef>
              <a:buSzTx/>
              <a:buFont typeface="Arial" panose="020B0604020202020204" pitchFamily="34" charset="0"/>
              <a:buChar char="•"/>
              <a:defRPr sz="1800">
                <a:uFillTx/>
              </a:defRPr>
            </a:pPr>
            <a:r>
              <a:rPr lang="en-US" sz="2400" dirty="0" smtClean="0">
                <a:uFill>
                  <a:solidFill/>
                </a:uFill>
              </a:rPr>
              <a:t>Grocery </a:t>
            </a:r>
            <a:r>
              <a:rPr lang="en-US" sz="2400" dirty="0">
                <a:uFill>
                  <a:solidFill/>
                </a:uFill>
              </a:rPr>
              <a:t>stores </a:t>
            </a:r>
            <a:r>
              <a:rPr lang="en-US" sz="2400" dirty="0" smtClean="0">
                <a:uFill>
                  <a:solidFill/>
                </a:uFill>
              </a:rPr>
              <a:t>are not a measure of food </a:t>
            </a:r>
            <a:r>
              <a:rPr lang="en-US" sz="2400" dirty="0">
                <a:uFill>
                  <a:solidFill/>
                </a:uFill>
              </a:rPr>
              <a:t>security.</a:t>
            </a:r>
          </a:p>
          <a:p>
            <a:endParaRPr lang="en-US" dirty="0"/>
          </a:p>
          <a:p>
            <a:endParaRPr lang="en-US" dirty="0"/>
          </a:p>
        </p:txBody>
      </p:sp>
      <p:sp>
        <p:nvSpPr>
          <p:cNvPr id="6" name="Picture Placeholder 5"/>
          <p:cNvSpPr>
            <a:spLocks noGrp="1"/>
          </p:cNvSpPr>
          <p:nvPr>
            <p:ph type="pic" idx="1"/>
          </p:nvPr>
        </p:nvSpPr>
        <p:spPr/>
      </p:sp>
      <p:pic>
        <p:nvPicPr>
          <p:cNvPr id="28676" name="Picture 4" descr="https://www.emeralddesert.com/wp-content/uploads/2013/08/bigstock-Blooming-Desert-32000438.jpg"/>
          <p:cNvPicPr>
            <a:picLocks noChangeAspect="1" noChangeArrowheads="1"/>
          </p:cNvPicPr>
          <p:nvPr/>
        </p:nvPicPr>
        <p:blipFill rotWithShape="1">
          <a:blip r:embed="rId2">
            <a:extLst>
              <a:ext uri="{28A0092B-C50C-407E-A947-70E740481C1C}">
                <a14:useLocalDpi xmlns:a14="http://schemas.microsoft.com/office/drawing/2010/main" val="0"/>
              </a:ext>
            </a:extLst>
          </a:blip>
          <a:srcRect r="58683"/>
          <a:stretch/>
        </p:blipFill>
        <p:spPr bwMode="auto">
          <a:xfrm>
            <a:off x="993400" y="685800"/>
            <a:ext cx="3367585" cy="543543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1442902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424" y="457200"/>
            <a:ext cx="3300984" cy="1463040"/>
          </a:xfrm>
        </p:spPr>
        <p:txBody>
          <a:bodyPr>
            <a:normAutofit/>
          </a:bodyPr>
          <a:lstStyle/>
          <a:p>
            <a:r>
              <a:rPr lang="en-US" sz="3200" b="1" dirty="0" smtClean="0"/>
              <a:t>Food Desert</a:t>
            </a:r>
            <a:r>
              <a:rPr lang="en-US" sz="3200" b="1" dirty="0" smtClean="0">
                <a:solidFill>
                  <a:schemeClr val="bg2">
                    <a:lumMod val="50000"/>
                  </a:schemeClr>
                </a:solidFill>
              </a:rPr>
              <a:t>?</a:t>
            </a:r>
            <a:endParaRPr lang="en-US" sz="3200" b="1" dirty="0">
              <a:solidFill>
                <a:schemeClr val="bg2">
                  <a:lumMod val="50000"/>
                </a:schemeClr>
              </a:solidFill>
            </a:endParaRPr>
          </a:p>
        </p:txBody>
      </p:sp>
      <p:sp>
        <p:nvSpPr>
          <p:cNvPr id="4" name="Text Placeholder 3"/>
          <p:cNvSpPr>
            <a:spLocks noGrp="1"/>
          </p:cNvSpPr>
          <p:nvPr>
            <p:ph type="body" sz="half" idx="2"/>
          </p:nvPr>
        </p:nvSpPr>
        <p:spPr>
          <a:xfrm>
            <a:off x="4572000" y="3352800"/>
            <a:ext cx="3657600" cy="3214249"/>
          </a:xfrm>
        </p:spPr>
        <p:txBody>
          <a:bodyPr>
            <a:normAutofit/>
          </a:bodyPr>
          <a:lstStyle/>
          <a:p>
            <a:pPr marL="285750" lvl="0" indent="-285750">
              <a:lnSpc>
                <a:spcPct val="90000"/>
              </a:lnSpc>
              <a:spcBef>
                <a:spcPts val="600"/>
              </a:spcBef>
              <a:buSzTx/>
              <a:buFont typeface="Arial" panose="020B0604020202020204" pitchFamily="34" charset="0"/>
              <a:buChar char="•"/>
              <a:defRPr sz="1800">
                <a:uFillTx/>
              </a:defRPr>
            </a:pPr>
            <a:r>
              <a:rPr lang="en-US" sz="2400" dirty="0" smtClean="0">
                <a:uFill>
                  <a:solidFill/>
                </a:uFill>
              </a:rPr>
              <a:t>Intentionality not an accident. </a:t>
            </a:r>
            <a:endParaRPr lang="en-US" sz="2400" dirty="0">
              <a:uFill>
                <a:solidFill/>
              </a:uFill>
            </a:endParaRPr>
          </a:p>
          <a:p>
            <a:endParaRPr lang="en-US" dirty="0"/>
          </a:p>
          <a:p>
            <a:endParaRPr lang="en-US" dirty="0"/>
          </a:p>
        </p:txBody>
      </p:sp>
      <p:sp>
        <p:nvSpPr>
          <p:cNvPr id="6" name="Picture Placeholder 5"/>
          <p:cNvSpPr>
            <a:spLocks noGrp="1"/>
          </p:cNvSpPr>
          <p:nvPr>
            <p:ph type="pic" idx="1"/>
          </p:nvPr>
        </p:nvSpPr>
        <p:spPr/>
      </p:sp>
      <p:pic>
        <p:nvPicPr>
          <p:cNvPr id="28676" name="Picture 4" descr="https://www.emeralddesert.com/wp-content/uploads/2013/08/bigstock-Blooming-Desert-32000438.jpg"/>
          <p:cNvPicPr>
            <a:picLocks noChangeAspect="1" noChangeArrowheads="1"/>
          </p:cNvPicPr>
          <p:nvPr/>
        </p:nvPicPr>
        <p:blipFill rotWithShape="1">
          <a:blip r:embed="rId2">
            <a:extLst>
              <a:ext uri="{28A0092B-C50C-407E-A947-70E740481C1C}">
                <a14:useLocalDpi xmlns:a14="http://schemas.microsoft.com/office/drawing/2010/main" val="0"/>
              </a:ext>
            </a:extLst>
          </a:blip>
          <a:srcRect r="58683"/>
          <a:stretch/>
        </p:blipFill>
        <p:spPr bwMode="auto">
          <a:xfrm>
            <a:off x="993400" y="685800"/>
            <a:ext cx="3367585" cy="543543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3320077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hape 73"/>
          <p:cNvSpPr>
            <a:spLocks noGrp="1"/>
          </p:cNvSpPr>
          <p:nvPr>
            <p:ph type="title"/>
          </p:nvPr>
        </p:nvSpPr>
        <p:spPr>
          <a:xfrm>
            <a:off x="4734424" y="2362200"/>
            <a:ext cx="3300984" cy="762000"/>
          </a:xfrm>
          <a:prstGeom prst="rect">
            <a:avLst/>
          </a:prstGeom>
        </p:spPr>
        <p:txBody>
          <a:bodyPr>
            <a:normAutofit fontScale="90000"/>
          </a:bodyPr>
          <a:lstStyle/>
          <a:p>
            <a:pPr lvl="0">
              <a:defRPr sz="1800">
                <a:uFillTx/>
              </a:defRPr>
            </a:pPr>
            <a:r>
              <a:rPr sz="4000" dirty="0" smtClean="0">
                <a:uFill>
                  <a:solidFill/>
                </a:uFill>
              </a:rPr>
              <a:t>Food Desert</a:t>
            </a:r>
            <a:r>
              <a:rPr lang="en-US" sz="4000" dirty="0" smtClean="0">
                <a:uFill>
                  <a:solidFill/>
                </a:uFill>
              </a:rPr>
              <a:t>?</a:t>
            </a:r>
            <a:endParaRPr sz="4000" dirty="0">
              <a:uFill>
                <a:solidFill/>
              </a:uFill>
            </a:endParaRPr>
          </a:p>
        </p:txBody>
      </p:sp>
      <p:sp>
        <p:nvSpPr>
          <p:cNvPr id="74" name="Shape 74"/>
          <p:cNvSpPr>
            <a:spLocks noGrp="1"/>
          </p:cNvSpPr>
          <p:nvPr>
            <p:ph type="body" sz="half" idx="2"/>
          </p:nvPr>
        </p:nvSpPr>
        <p:spPr>
          <a:xfrm>
            <a:off x="4750513" y="4343400"/>
            <a:ext cx="3300573" cy="1600200"/>
          </a:xfrm>
          <a:prstGeom prst="rect">
            <a:avLst/>
          </a:prstGeom>
        </p:spPr>
        <p:txBody>
          <a:bodyPr>
            <a:normAutofit/>
          </a:bodyPr>
          <a:lstStyle/>
          <a:p>
            <a:pPr lvl="0">
              <a:lnSpc>
                <a:spcPct val="90000"/>
              </a:lnSpc>
              <a:spcBef>
                <a:spcPts val="600"/>
              </a:spcBef>
              <a:buSzTx/>
              <a:buNone/>
              <a:defRPr sz="1800">
                <a:uFillTx/>
              </a:defRPr>
            </a:pPr>
            <a:r>
              <a:rPr lang="en-US" sz="2500" b="1" dirty="0" smtClean="0">
                <a:solidFill>
                  <a:srgbClr val="C00000"/>
                </a:solidFill>
                <a:uFill>
                  <a:solidFill/>
                </a:uFill>
              </a:rPr>
              <a:t>Nope – it’s</a:t>
            </a:r>
            <a:br>
              <a:rPr lang="en-US" sz="2500" b="1" dirty="0" smtClean="0">
                <a:solidFill>
                  <a:srgbClr val="C00000"/>
                </a:solidFill>
                <a:uFill>
                  <a:solidFill/>
                </a:uFill>
              </a:rPr>
            </a:br>
            <a:r>
              <a:rPr sz="2500" b="1" dirty="0" smtClean="0">
                <a:solidFill>
                  <a:srgbClr val="C00000"/>
                </a:solidFill>
                <a:uFill>
                  <a:solidFill/>
                </a:uFill>
              </a:rPr>
              <a:t>Food </a:t>
            </a:r>
            <a:r>
              <a:rPr sz="2500" b="1" dirty="0">
                <a:solidFill>
                  <a:srgbClr val="C00000"/>
                </a:solidFill>
                <a:uFill>
                  <a:solidFill/>
                </a:uFill>
              </a:rPr>
              <a:t>Apartheid.  </a:t>
            </a:r>
          </a:p>
        </p:txBody>
      </p:sp>
      <p:sp>
        <p:nvSpPr>
          <p:cNvPr id="75" name="Shape 75"/>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16</a:t>
            </a:fld>
            <a:endParaRPr sz="1200" dirty="0">
              <a:solidFill>
                <a:srgbClr val="888888"/>
              </a:solidFill>
              <a:uFill>
                <a:solidFill>
                  <a:srgbClr val="888888"/>
                </a:solidFill>
              </a:uFill>
            </a:endParaRPr>
          </a:p>
        </p:txBody>
      </p:sp>
      <p:pic>
        <p:nvPicPr>
          <p:cNvPr id="76" name="image5.jpg"/>
          <p:cNvPicPr/>
          <p:nvPr/>
        </p:nvPicPr>
        <p:blipFill>
          <a:blip r:embed="rId3">
            <a:extLst/>
          </a:blip>
          <a:stretch>
            <a:fillRect/>
          </a:stretch>
        </p:blipFill>
        <p:spPr>
          <a:xfrm>
            <a:off x="22030" y="5848917"/>
            <a:ext cx="1942742" cy="1014866"/>
          </a:xfrm>
          <a:prstGeom prst="rect">
            <a:avLst/>
          </a:prstGeom>
          <a:ln w="12700">
            <a:miter lim="400000"/>
          </a:ln>
        </p:spPr>
      </p:pic>
      <p:pic>
        <p:nvPicPr>
          <p:cNvPr id="29698" name="Picture 2" descr="http://www.bdlive.co.za/incoming/2013/12/05/wealth-poverty-sign-xxx/ALTERNATES/crop_400x250/wealth+poverty+sign+XX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400" y="1905000"/>
            <a:ext cx="3426199" cy="29146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2453344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a:spLocks noGrp="1"/>
          </p:cNvSpPr>
          <p:nvPr>
            <p:ph type="title"/>
          </p:nvPr>
        </p:nvSpPr>
        <p:spPr>
          <a:xfrm>
            <a:off x="1258645" y="457200"/>
            <a:ext cx="6637468" cy="2133600"/>
          </a:xfrm>
          <a:prstGeom prst="rect">
            <a:avLst/>
          </a:prstGeom>
        </p:spPr>
        <p:txBody>
          <a:bodyPr>
            <a:normAutofit fontScale="90000"/>
          </a:bodyPr>
          <a:lstStyle/>
          <a:p>
            <a:pPr>
              <a:defRPr sz="1800" b="0" cap="none">
                <a:uFillTx/>
              </a:defRPr>
            </a:pPr>
            <a:r>
              <a:rPr lang="en-US" sz="2700" dirty="0">
                <a:solidFill>
                  <a:srgbClr val="888888"/>
                </a:solidFill>
                <a:uFill>
                  <a:solidFill>
                    <a:srgbClr val="888888"/>
                  </a:solidFill>
                </a:uFill>
              </a:rPr>
              <a:t>Why Do Our Neighborhoods Experience Food </a:t>
            </a:r>
            <a:r>
              <a:rPr lang="en-US" sz="2700" dirty="0" smtClean="0">
                <a:solidFill>
                  <a:srgbClr val="888888"/>
                </a:solidFill>
                <a:uFill>
                  <a:solidFill>
                    <a:srgbClr val="888888"/>
                  </a:solidFill>
                </a:uFill>
              </a:rPr>
              <a:t>Apartheid?</a:t>
            </a:r>
            <a:br>
              <a:rPr lang="en-US" sz="2700" dirty="0" smtClean="0">
                <a:solidFill>
                  <a:srgbClr val="888888"/>
                </a:solidFill>
                <a:uFill>
                  <a:solidFill>
                    <a:srgbClr val="888888"/>
                  </a:solidFill>
                </a:uFill>
              </a:rPr>
            </a:br>
            <a:r>
              <a:rPr lang="en-US" sz="2700" dirty="0">
                <a:solidFill>
                  <a:srgbClr val="888888"/>
                </a:solidFill>
                <a:uFill>
                  <a:solidFill>
                    <a:srgbClr val="888888"/>
                  </a:solidFill>
                </a:uFill>
              </a:rPr>
              <a:t/>
            </a:r>
            <a:br>
              <a:rPr lang="en-US" sz="2700" dirty="0">
                <a:solidFill>
                  <a:srgbClr val="888888"/>
                </a:solidFill>
                <a:uFill>
                  <a:solidFill>
                    <a:srgbClr val="888888"/>
                  </a:solidFill>
                </a:uFill>
              </a:rPr>
            </a:br>
            <a:r>
              <a:rPr sz="2700" b="1" cap="all" dirty="0" smtClean="0">
                <a:uFill>
                  <a:solidFill/>
                </a:uFill>
              </a:rPr>
              <a:t>It's </a:t>
            </a:r>
            <a:r>
              <a:rPr sz="2700" b="1" cap="all" dirty="0">
                <a:uFill>
                  <a:solidFill/>
                </a:uFill>
              </a:rPr>
              <a:t>profitable for the food industry.</a:t>
            </a:r>
          </a:p>
        </p:txBody>
      </p:sp>
      <p:sp>
        <p:nvSpPr>
          <p:cNvPr id="70" name="Shape 70"/>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uFillTx/>
              </a:defRPr>
            </a:pPr>
            <a:fld id="{86CB4B4D-7CA3-9044-876B-883B54F8677D}" type="slidenum">
              <a:rPr sz="1200">
                <a:solidFill>
                  <a:srgbClr val="888888"/>
                </a:solidFill>
                <a:uFill>
                  <a:solidFill>
                    <a:srgbClr val="888888"/>
                  </a:solidFill>
                </a:uFill>
              </a:rPr>
              <a:t>17</a:t>
            </a:fld>
            <a:endParaRPr sz="1200" dirty="0">
              <a:solidFill>
                <a:srgbClr val="888888"/>
              </a:solidFill>
              <a:uFill>
                <a:solidFill>
                  <a:srgbClr val="888888"/>
                </a:solidFill>
              </a:uFill>
            </a:endParaRPr>
          </a:p>
        </p:txBody>
      </p:sp>
      <p:pic>
        <p:nvPicPr>
          <p:cNvPr id="71" name="image5.jpg"/>
          <p:cNvPicPr/>
          <p:nvPr/>
        </p:nvPicPr>
        <p:blipFill>
          <a:blip r:embed="rId2">
            <a:extLst/>
          </a:blip>
          <a:stretch>
            <a:fillRect/>
          </a:stretch>
        </p:blipFill>
        <p:spPr>
          <a:xfrm>
            <a:off x="22030" y="5848917"/>
            <a:ext cx="1942742" cy="1014866"/>
          </a:xfrm>
          <a:prstGeom prst="rect">
            <a:avLst/>
          </a:prstGeom>
          <a:ln w="12700">
            <a:miter lim="400000"/>
          </a:ln>
        </p:spPr>
      </p:pic>
      <p:pic>
        <p:nvPicPr>
          <p:cNvPr id="30722" name="Picture 2" descr="http://i.huffpost.com/gen/1415013/images/o-FAST-FOOD-WORKER-TAXPAYERS-faceboo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3048000"/>
            <a:ext cx="6629400" cy="33147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734424" y="2451400"/>
            <a:ext cx="3300984" cy="1463040"/>
          </a:xfrm>
          <a:prstGeom prst="rect">
            <a:avLst/>
          </a:prstGeom>
        </p:spPr>
        <p:txBody>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solidFill>
                  <a:srgbClr val="A20000"/>
                </a:solidFill>
                <a:uFillTx/>
              </a:rPr>
              <a:t>Ron </a:t>
            </a:r>
            <a:br>
              <a:rPr lang="en-US" b="1" dirty="0" smtClean="0">
                <a:solidFill>
                  <a:srgbClr val="A20000"/>
                </a:solidFill>
                <a:uFillTx/>
              </a:rPr>
            </a:br>
            <a:r>
              <a:rPr lang="en-US" b="1" dirty="0" smtClean="0">
                <a:solidFill>
                  <a:srgbClr val="A20000"/>
                </a:solidFill>
                <a:uFillTx/>
              </a:rPr>
              <a:t>Finley  </a:t>
            </a:r>
            <a:r>
              <a:rPr lang="en-US" dirty="0" smtClean="0">
                <a:uFillTx/>
              </a:rPr>
              <a:t/>
            </a:r>
            <a:br>
              <a:rPr lang="en-US" dirty="0" smtClean="0">
                <a:uFillTx/>
              </a:rPr>
            </a:br>
            <a:r>
              <a:rPr lang="en-US" sz="2400" dirty="0" smtClean="0">
                <a:uFillTx/>
              </a:rPr>
              <a:t>Guerilla Gardening</a:t>
            </a:r>
            <a:endParaRPr lang="en-US" sz="2400" dirty="0">
              <a:uFillTx/>
            </a:endParaRPr>
          </a:p>
        </p:txBody>
      </p:sp>
      <p:pic>
        <p:nvPicPr>
          <p:cNvPr id="3" name="Picture 4" descr="https://speakerdata.s3.amazonaws.com/photo/image/839304/Screen-Shot-2013-08-15-at-3.44.06-PM.png"/>
          <p:cNvPicPr>
            <a:picLocks noChangeAspect="1" noChangeArrowheads="1"/>
          </p:cNvPicPr>
          <p:nvPr/>
        </p:nvPicPr>
        <p:blipFill rotWithShape="1">
          <a:blip r:embed="rId2">
            <a:extLst>
              <a:ext uri="{28A0092B-C50C-407E-A947-70E740481C1C}">
                <a14:useLocalDpi xmlns:a14="http://schemas.microsoft.com/office/drawing/2010/main" val="0"/>
              </a:ext>
            </a:extLst>
          </a:blip>
          <a:srcRect l="41751" r="909"/>
          <a:stretch/>
        </p:blipFill>
        <p:spPr bwMode="auto">
          <a:xfrm>
            <a:off x="1005207" y="693795"/>
            <a:ext cx="3359623" cy="54780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220370"/>
            <a:ext cx="1011871" cy="637630"/>
          </a:xfrm>
          <a:prstGeom prst="rect">
            <a:avLst/>
          </a:prstGeom>
        </p:spPr>
      </p:pic>
      <p:sp>
        <p:nvSpPr>
          <p:cNvPr id="7" name="Text Placeholder 6"/>
          <p:cNvSpPr>
            <a:spLocks noGrp="1"/>
          </p:cNvSpPr>
          <p:nvPr>
            <p:ph type="body" sz="half" idx="2"/>
          </p:nvPr>
        </p:nvSpPr>
        <p:spPr/>
        <p:txBody>
          <a:bodyPr/>
          <a:lstStyle/>
          <a:p>
            <a:r>
              <a:rPr lang="en-US" dirty="0">
                <a:hlinkClick r:id="rId4"/>
              </a:rPr>
              <a:t>http://</a:t>
            </a:r>
            <a:r>
              <a:rPr lang="en-US" dirty="0" smtClean="0">
                <a:hlinkClick r:id="rId4"/>
              </a:rPr>
              <a:t>www.ted.com/talks/ron_finley_a_guerilla_gardener_in_south_central_la?language=en</a:t>
            </a:r>
            <a:endParaRPr lang="en-US" dirty="0" smtClean="0"/>
          </a:p>
          <a:p>
            <a:endParaRPr lang="en-US" dirty="0"/>
          </a:p>
        </p:txBody>
      </p:sp>
    </p:spTree>
    <p:extLst>
      <p:ext uri="{BB962C8B-B14F-4D97-AF65-F5344CB8AC3E}">
        <p14:creationId xmlns:p14="http://schemas.microsoft.com/office/powerpoint/2010/main" val="3543148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750308" y="3337560"/>
            <a:ext cx="3479292" cy="1463040"/>
          </a:xfrm>
          <a:prstGeom prst="rect">
            <a:avLst/>
          </a:prstGeom>
        </p:spPr>
        <p:txBody>
          <a:bodyPr>
            <a:normAutofit/>
          </a:bodyPr>
          <a:lstStyle/>
          <a:p>
            <a:pPr lvl="0">
              <a:defRPr sz="1800">
                <a:uFillTx/>
              </a:defRPr>
            </a:pPr>
            <a:r>
              <a:rPr lang="en-US" sz="2400" dirty="0">
                <a:solidFill>
                  <a:srgbClr val="C00000"/>
                </a:solidFill>
                <a:uFill>
                  <a:solidFill/>
                </a:uFill>
              </a:rPr>
              <a:t>What is </a:t>
            </a:r>
            <a:r>
              <a:rPr sz="2400" dirty="0" smtClean="0">
                <a:solidFill>
                  <a:srgbClr val="C00000"/>
                </a:solidFill>
                <a:uFill>
                  <a:solidFill/>
                </a:uFill>
              </a:rPr>
              <a:t>Food Sovereignty</a:t>
            </a:r>
            <a:r>
              <a:rPr lang="en-US" sz="2400" dirty="0" smtClean="0">
                <a:solidFill>
                  <a:srgbClr val="C00000"/>
                </a:solidFill>
                <a:uFill>
                  <a:solidFill/>
                </a:uFill>
              </a:rPr>
              <a:t>?</a:t>
            </a:r>
            <a:endParaRPr sz="2400" dirty="0">
              <a:solidFill>
                <a:srgbClr val="C00000"/>
              </a:solidFill>
              <a:uFill>
                <a:solidFill/>
              </a:uFill>
            </a:endParaRPr>
          </a:p>
        </p:txBody>
      </p:sp>
      <p:sp>
        <p:nvSpPr>
          <p:cNvPr id="127" name="Shape 127"/>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19</a:t>
            </a:fld>
            <a:endParaRPr sz="1200" dirty="0">
              <a:solidFill>
                <a:srgbClr val="888888"/>
              </a:solidFill>
              <a:uFill>
                <a:solidFill>
                  <a:srgbClr val="888888"/>
                </a:solidFill>
              </a:uFill>
            </a:endParaRPr>
          </a:p>
        </p:txBody>
      </p:sp>
      <p:pic>
        <p:nvPicPr>
          <p:cNvPr id="128" name="image2.jpg" descr="via_campesina21.jpg"/>
          <p:cNvPicPr/>
          <p:nvPr/>
        </p:nvPicPr>
        <p:blipFill rotWithShape="1">
          <a:blip r:embed="rId2">
            <a:extLst/>
          </a:blip>
          <a:srcRect l="8384" r="15534"/>
          <a:stretch/>
        </p:blipFill>
        <p:spPr>
          <a:xfrm>
            <a:off x="0" y="609600"/>
            <a:ext cx="4495800" cy="4724400"/>
          </a:xfrm>
          <a:prstGeom prst="rect">
            <a:avLst/>
          </a:prstGeom>
          <a:ln w="12700">
            <a:miter lim="400000"/>
          </a:ln>
        </p:spPr>
      </p:pic>
      <p:pic>
        <p:nvPicPr>
          <p:cNvPr id="10" name="image5.jpg"/>
          <p:cNvPicPr/>
          <p:nvPr/>
        </p:nvPicPr>
        <p:blipFill>
          <a:blip r:embed="rId3">
            <a:extLst/>
          </a:blip>
          <a:stretch>
            <a:fillRect/>
          </a:stretch>
        </p:blipFill>
        <p:spPr>
          <a:xfrm>
            <a:off x="22030" y="5848917"/>
            <a:ext cx="1942742" cy="1014866"/>
          </a:xfrm>
          <a:prstGeom prst="rect">
            <a:avLst/>
          </a:prstGeom>
          <a:ln w="12700">
            <a:miter lim="400000"/>
          </a:ln>
        </p:spPr>
      </p:pic>
      <p:sp>
        <p:nvSpPr>
          <p:cNvPr id="8" name="TextBox 7"/>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750308" y="1295400"/>
            <a:ext cx="3300984" cy="1463040"/>
          </a:xfrm>
          <a:prstGeom prst="rect">
            <a:avLst/>
          </a:prstGeom>
        </p:spPr>
        <p:txBody>
          <a:bodyPr>
            <a:normAutofit/>
          </a:bodyPr>
          <a:lstStyle/>
          <a:p>
            <a:pPr lvl="0">
              <a:defRPr sz="1800">
                <a:uFillTx/>
              </a:defRPr>
            </a:pPr>
            <a:r>
              <a:rPr sz="2400" dirty="0">
                <a:solidFill>
                  <a:srgbClr val="C00000"/>
                </a:solidFill>
                <a:uFill>
                  <a:solidFill/>
                </a:uFill>
              </a:rPr>
              <a:t>Food Sovereignty</a:t>
            </a:r>
          </a:p>
        </p:txBody>
      </p:sp>
      <p:sp>
        <p:nvSpPr>
          <p:cNvPr id="127" name="Shape 127"/>
          <p:cNvSpPr>
            <a:spLocks noGrp="1"/>
          </p:cNvSpPr>
          <p:nvPr>
            <p:ph type="sldNum" sz="quarter" idx="1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uFillTx/>
              </a:defRPr>
            </a:pPr>
            <a:fld id="{86CB4B4D-7CA3-9044-876B-883B54F8677D}" type="slidenum">
              <a:rPr sz="1200">
                <a:solidFill>
                  <a:srgbClr val="888888"/>
                </a:solidFill>
                <a:uFill>
                  <a:solidFill>
                    <a:srgbClr val="888888"/>
                  </a:solidFill>
                </a:uFill>
              </a:rPr>
              <a:t>20</a:t>
            </a:fld>
            <a:endParaRPr sz="1200" dirty="0">
              <a:solidFill>
                <a:srgbClr val="888888"/>
              </a:solidFill>
              <a:uFill>
                <a:solidFill>
                  <a:srgbClr val="888888"/>
                </a:solidFill>
              </a:uFill>
            </a:endParaRPr>
          </a:p>
        </p:txBody>
      </p:sp>
      <p:sp>
        <p:nvSpPr>
          <p:cNvPr id="3" name="TextBox 2"/>
          <p:cNvSpPr txBox="1"/>
          <p:nvPr/>
        </p:nvSpPr>
        <p:spPr>
          <a:xfrm>
            <a:off x="914400" y="4876800"/>
            <a:ext cx="3581400" cy="646331"/>
          </a:xfrm>
          <a:prstGeom prst="rect">
            <a:avLst/>
          </a:prstGeom>
          <a:noFill/>
        </p:spPr>
        <p:txBody>
          <a:bodyPr wrap="square" rtlCol="0">
            <a:spAutoFit/>
          </a:bodyPr>
          <a:lstStyle/>
          <a:p>
            <a:pPr marL="0" lvl="0" indent="0" algn="ctr" defTabSz="310895">
              <a:spcBef>
                <a:spcPts val="0"/>
              </a:spcBef>
              <a:buSzTx/>
              <a:buFontTx/>
              <a:buNone/>
              <a:defRPr sz="1800">
                <a:uFillTx/>
              </a:defRPr>
            </a:pPr>
            <a:r>
              <a:rPr lang="en-US" dirty="0">
                <a:hlinkClick r:id="rId2"/>
              </a:rPr>
              <a:t>https://</a:t>
            </a:r>
            <a:r>
              <a:rPr lang="en-US" dirty="0" smtClean="0">
                <a:hlinkClick r:id="rId2"/>
              </a:rPr>
              <a:t>www.youtube.com/watch?v=RGkWI7c74oo</a:t>
            </a:r>
          </a:p>
        </p:txBody>
      </p:sp>
      <p:sp>
        <p:nvSpPr>
          <p:cNvPr id="4" name="Text Placeholder 3"/>
          <p:cNvSpPr>
            <a:spLocks noGrp="1"/>
          </p:cNvSpPr>
          <p:nvPr>
            <p:ph type="body" sz="half" idx="2"/>
          </p:nvPr>
        </p:nvSpPr>
        <p:spPr>
          <a:xfrm>
            <a:off x="4734630" y="2971800"/>
            <a:ext cx="3300573" cy="2680849"/>
          </a:xfrm>
        </p:spPr>
        <p:txBody>
          <a:bodyPr>
            <a:normAutofit/>
          </a:bodyPr>
          <a:lstStyle/>
          <a:p>
            <a:pPr marL="233172" lvl="0" indent="-233172" defTabSz="310895">
              <a:lnSpc>
                <a:spcPct val="120000"/>
              </a:lnSpc>
              <a:spcBef>
                <a:spcPts val="300"/>
              </a:spcBef>
              <a:defRPr sz="1800">
                <a:uFillTx/>
              </a:defRPr>
            </a:pPr>
            <a:r>
              <a:rPr lang="en-US" sz="1800" b="1" dirty="0">
                <a:uFill>
                  <a:solidFill/>
                </a:uFill>
              </a:rPr>
              <a:t>People determine </a:t>
            </a:r>
            <a:r>
              <a:rPr lang="en-US" sz="1800" dirty="0">
                <a:uFill>
                  <a:solidFill/>
                </a:uFill>
              </a:rPr>
              <a:t>the kind of food system they want, </a:t>
            </a:r>
            <a:r>
              <a:rPr lang="en-US" sz="1800" dirty="0" smtClean="0">
                <a:uFill>
                  <a:solidFill/>
                </a:uFill>
              </a:rPr>
              <a:t>as long as it is ecologically </a:t>
            </a:r>
            <a:r>
              <a:rPr lang="en-US" sz="1800" dirty="0">
                <a:uFill>
                  <a:solidFill/>
                </a:uFill>
              </a:rPr>
              <a:t>sustainable.</a:t>
            </a:r>
          </a:p>
          <a:p>
            <a:pPr marL="233172" lvl="0" indent="-233172" defTabSz="310895">
              <a:lnSpc>
                <a:spcPct val="80000"/>
              </a:lnSpc>
              <a:spcBef>
                <a:spcPts val="300"/>
              </a:spcBef>
              <a:defRPr sz="1800">
                <a:uFillTx/>
              </a:defRPr>
            </a:pPr>
            <a:endParaRPr lang="en-US" sz="2000" i="1" dirty="0">
              <a:uFill>
                <a:solidFill/>
              </a:uFill>
            </a:endParaRPr>
          </a:p>
          <a:p>
            <a:pPr marL="233172" lvl="0" indent="-233172" defTabSz="310895">
              <a:lnSpc>
                <a:spcPct val="80000"/>
              </a:lnSpc>
              <a:spcBef>
                <a:spcPts val="300"/>
              </a:spcBef>
              <a:defRPr sz="1800">
                <a:uFillTx/>
              </a:defRPr>
            </a:pPr>
            <a:endParaRPr lang="en-US" sz="2000" i="1" dirty="0">
              <a:uFill>
                <a:solidFill/>
              </a:uFill>
            </a:endParaRPr>
          </a:p>
          <a:p>
            <a:endParaRPr lang="en-US" dirty="0"/>
          </a:p>
        </p:txBody>
      </p:sp>
      <p:pic>
        <p:nvPicPr>
          <p:cNvPr id="10" name="image5.jpg"/>
          <p:cNvPicPr/>
          <p:nvPr/>
        </p:nvPicPr>
        <p:blipFill>
          <a:blip r:embed="rId3">
            <a:extLst/>
          </a:blip>
          <a:stretch>
            <a:fillRect/>
          </a:stretch>
        </p:blipFill>
        <p:spPr>
          <a:xfrm>
            <a:off x="22030" y="5848917"/>
            <a:ext cx="1942742" cy="1014866"/>
          </a:xfrm>
          <a:prstGeom prst="rect">
            <a:avLst/>
          </a:prstGeom>
          <a:ln w="12700">
            <a:miter lim="400000"/>
          </a:ln>
        </p:spPr>
      </p:pic>
      <p:pic>
        <p:nvPicPr>
          <p:cNvPr id="9220" name="Picture 4" descr="https://i.ytimg.com/vi/RGkWI7c74oo/maxresdefault.jpg"/>
          <p:cNvPicPr>
            <a:picLocks noChangeAspect="1" noChangeArrowheads="1"/>
          </p:cNvPicPr>
          <p:nvPr/>
        </p:nvPicPr>
        <p:blipFill rotWithShape="1">
          <a:blip r:embed="rId4">
            <a:extLst>
              <a:ext uri="{28A0092B-C50C-407E-A947-70E740481C1C}">
                <a14:useLocalDpi xmlns:a14="http://schemas.microsoft.com/office/drawing/2010/main" val="0"/>
              </a:ext>
            </a:extLst>
          </a:blip>
          <a:srcRect l="20948" r="29786"/>
          <a:stretch/>
        </p:blipFill>
        <p:spPr bwMode="auto">
          <a:xfrm>
            <a:off x="910683" y="609600"/>
            <a:ext cx="3588024" cy="409665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spTree>
    <p:extLst>
      <p:ext uri="{BB962C8B-B14F-4D97-AF65-F5344CB8AC3E}">
        <p14:creationId xmlns:p14="http://schemas.microsoft.com/office/powerpoint/2010/main" val="3116528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osservatoriomigrantibasilicata.it/wordpress/wp-content/uploads/2015/04/logo_via_campesin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0252" y="680540"/>
            <a:ext cx="6362148" cy="4274569"/>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4294967295"/>
          </p:nvPr>
        </p:nvSpPr>
        <p:spPr>
          <a:xfrm>
            <a:off x="457200" y="4953000"/>
            <a:ext cx="8153400" cy="5715000"/>
          </a:xfrm>
        </p:spPr>
        <p:txBody>
          <a:bodyPr/>
          <a:lstStyle/>
          <a:p>
            <a:pPr marL="68580" indent="0" algn="ctr">
              <a:buNone/>
            </a:pPr>
            <a:r>
              <a:rPr lang="en-US" dirty="0" smtClean="0"/>
              <a:t>   Via </a:t>
            </a:r>
            <a:r>
              <a:rPr lang="en-US" dirty="0"/>
              <a:t>Campesina’s Food Sovereignty Principles </a:t>
            </a:r>
            <a:endParaRPr lang="en-US" dirty="0" smtClean="0"/>
          </a:p>
          <a:p>
            <a:pPr marL="68580" indent="0" algn="ctr">
              <a:buNone/>
            </a:pPr>
            <a:r>
              <a:rPr lang="en-US" dirty="0" smtClean="0"/>
              <a:t> </a:t>
            </a:r>
          </a:p>
          <a:p>
            <a:pPr marL="68580" indent="0" algn="ctr">
              <a:buNone/>
            </a:pPr>
            <a:endParaRPr lang="en-US" dirty="0"/>
          </a:p>
        </p:txBody>
      </p:sp>
      <p:sp>
        <p:nvSpPr>
          <p:cNvPr id="3" name="TextBox 2"/>
          <p:cNvSpPr txBox="1"/>
          <p:nvPr/>
        </p:nvSpPr>
        <p:spPr>
          <a:xfrm>
            <a:off x="990600" y="5410200"/>
            <a:ext cx="7315200" cy="646331"/>
          </a:xfrm>
          <a:prstGeom prst="rect">
            <a:avLst/>
          </a:prstGeom>
          <a:solidFill>
            <a:schemeClr val="bg1"/>
          </a:solidFill>
        </p:spPr>
        <p:txBody>
          <a:bodyPr wrap="square" rtlCol="0">
            <a:spAutoFit/>
          </a:bodyPr>
          <a:lstStyle/>
          <a:p>
            <a:r>
              <a:rPr lang="en-US" dirty="0" smtClean="0">
                <a:solidFill>
                  <a:srgbClr val="FF0000"/>
                </a:solidFill>
              </a:rPr>
              <a:t>ONE: Food</a:t>
            </a:r>
            <a:r>
              <a:rPr lang="en-US" dirty="0">
                <a:solidFill>
                  <a:srgbClr val="FF0000"/>
                </a:solidFill>
              </a:rPr>
              <a:t>: A Basic Human Right. </a:t>
            </a:r>
            <a:r>
              <a:rPr lang="en-US" dirty="0" smtClean="0"/>
              <a:t>Everyone </a:t>
            </a:r>
            <a:r>
              <a:rPr lang="en-US" dirty="0"/>
              <a:t>must have access … </a:t>
            </a:r>
            <a:endParaRPr lang="en-US" dirty="0">
              <a:solidFill>
                <a:srgbClr val="FF0000"/>
              </a:solidFill>
            </a:endParaRPr>
          </a:p>
          <a:p>
            <a:endParaRPr lang="en-US" dirty="0"/>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7"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1838281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4294967295"/>
          </p:nvPr>
        </p:nvSpPr>
        <p:spPr>
          <a:xfrm>
            <a:off x="5562600" y="1066800"/>
            <a:ext cx="3048000" cy="5334000"/>
          </a:xfrm>
        </p:spPr>
        <p:txBody>
          <a:bodyPr/>
          <a:lstStyle/>
          <a:p>
            <a:pPr marL="68580" indent="0">
              <a:buNone/>
            </a:pPr>
            <a:r>
              <a:rPr lang="en-US" dirty="0"/>
              <a:t>Via Campesina’s Food Sovereignty Principles </a:t>
            </a:r>
            <a:endParaRPr lang="en-US" dirty="0" smtClean="0"/>
          </a:p>
          <a:p>
            <a:pPr marL="68580" indent="0">
              <a:buNone/>
            </a:pPr>
            <a:r>
              <a:rPr lang="en-US" sz="1800" dirty="0" smtClean="0"/>
              <a:t>www.viacampesina.org</a:t>
            </a:r>
            <a:r>
              <a:rPr lang="en-US" dirty="0" smtClean="0"/>
              <a:t> </a:t>
            </a:r>
          </a:p>
          <a:p>
            <a:pPr marL="68580" indent="0">
              <a:buNone/>
            </a:pPr>
            <a:endParaRPr lang="en-US" dirty="0"/>
          </a:p>
        </p:txBody>
      </p:sp>
      <p:pic>
        <p:nvPicPr>
          <p:cNvPr id="7172" name="Picture 4" descr="http://www.socialistproject.ca/bullet/b7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8052735" cy="551083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4953000"/>
            <a:ext cx="9144000" cy="646331"/>
          </a:xfrm>
          <a:prstGeom prst="rect">
            <a:avLst/>
          </a:prstGeom>
          <a:solidFill>
            <a:schemeClr val="bg1"/>
          </a:solidFill>
        </p:spPr>
        <p:txBody>
          <a:bodyPr wrap="square" rtlCol="0">
            <a:spAutoFit/>
          </a:bodyPr>
          <a:lstStyle/>
          <a:p>
            <a:pPr algn="ctr"/>
            <a:r>
              <a:rPr lang="en-US" dirty="0" smtClean="0">
                <a:solidFill>
                  <a:srgbClr val="FF0000"/>
                </a:solidFill>
              </a:rPr>
              <a:t>2</a:t>
            </a:r>
            <a:r>
              <a:rPr lang="en-US" dirty="0">
                <a:solidFill>
                  <a:srgbClr val="FF0000"/>
                </a:solidFill>
              </a:rPr>
              <a:t>. Agrarian Reform </a:t>
            </a:r>
            <a:r>
              <a:rPr lang="en-US" dirty="0" smtClean="0"/>
              <a:t/>
            </a:r>
            <a:br>
              <a:rPr lang="en-US" dirty="0" smtClean="0"/>
            </a:br>
            <a:r>
              <a:rPr lang="en-US" dirty="0" smtClean="0"/>
              <a:t>… the </a:t>
            </a:r>
            <a:r>
              <a:rPr lang="en-US" dirty="0"/>
              <a:t>land belongs to those who work it. </a:t>
            </a:r>
          </a:p>
        </p:txBody>
      </p:sp>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8"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49326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cktcktck.org/wp-content/uploads/2013/02/4178910886_88fe5c3652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63498"/>
            <a:ext cx="7772400" cy="5829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257800"/>
            <a:ext cx="9144000" cy="646331"/>
          </a:xfrm>
          <a:prstGeom prst="rect">
            <a:avLst/>
          </a:prstGeom>
          <a:solidFill>
            <a:schemeClr val="bg1"/>
          </a:solidFill>
        </p:spPr>
        <p:txBody>
          <a:bodyPr wrap="square" rtlCol="0">
            <a:spAutoFit/>
          </a:bodyPr>
          <a:lstStyle/>
          <a:p>
            <a:pPr algn="ctr"/>
            <a:r>
              <a:rPr lang="en-US" dirty="0">
                <a:solidFill>
                  <a:srgbClr val="FF0000"/>
                </a:solidFill>
              </a:rPr>
              <a:t>3. Protecting Natural Resources </a:t>
            </a:r>
            <a:r>
              <a:rPr lang="en-US" dirty="0" smtClean="0"/>
              <a:t/>
            </a:r>
            <a:br>
              <a:rPr lang="en-US" dirty="0" smtClean="0"/>
            </a:br>
            <a:r>
              <a:rPr lang="en-US" dirty="0" smtClean="0"/>
              <a:t>… sustainable </a:t>
            </a:r>
            <a:r>
              <a:rPr lang="en-US" dirty="0"/>
              <a:t>care and use of natural </a:t>
            </a:r>
            <a:r>
              <a:rPr lang="en-US" dirty="0" smtClean="0"/>
              <a:t>resources. </a:t>
            </a:r>
            <a:endParaRPr lang="en-US" dirty="0"/>
          </a:p>
        </p:txBody>
      </p:sp>
      <p:sp>
        <p:nvSpPr>
          <p:cNvPr id="7" name="TextBox 6"/>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8"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24473069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4294967295"/>
          </p:nvPr>
        </p:nvSpPr>
        <p:spPr>
          <a:xfrm>
            <a:off x="5562600" y="1066800"/>
            <a:ext cx="3048000" cy="5334000"/>
          </a:xfrm>
        </p:spPr>
        <p:txBody>
          <a:bodyPr/>
          <a:lstStyle/>
          <a:p>
            <a:pPr marL="68580" indent="0">
              <a:buNone/>
            </a:pPr>
            <a:r>
              <a:rPr lang="en-US" dirty="0"/>
              <a:t>Via Campesina’s Food Sovereignty Principles </a:t>
            </a:r>
            <a:endParaRPr lang="en-US" dirty="0" smtClean="0"/>
          </a:p>
          <a:p>
            <a:pPr marL="68580" indent="0">
              <a:buNone/>
            </a:pPr>
            <a:r>
              <a:rPr lang="en-US" sz="1800" dirty="0" smtClean="0"/>
              <a:t>www.viacampesina.org</a:t>
            </a:r>
            <a:r>
              <a:rPr lang="en-US" dirty="0" smtClean="0"/>
              <a:t> </a:t>
            </a:r>
          </a:p>
          <a:p>
            <a:pPr marL="68580" indent="0">
              <a:buNone/>
            </a:pPr>
            <a:endParaRPr lang="en-US" dirty="0"/>
          </a:p>
        </p:txBody>
      </p:sp>
      <p:pic>
        <p:nvPicPr>
          <p:cNvPr id="5122" name="Picture 2" descr="http://viacampesina.org/en/images/stories/g8/IMG_724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147"/>
          <a:stretch/>
        </p:blipFill>
        <p:spPr bwMode="auto">
          <a:xfrm>
            <a:off x="566166" y="685800"/>
            <a:ext cx="8044434" cy="5518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181600"/>
            <a:ext cx="9144000" cy="646331"/>
          </a:xfrm>
          <a:prstGeom prst="rect">
            <a:avLst/>
          </a:prstGeom>
          <a:solidFill>
            <a:schemeClr val="bg1"/>
          </a:solidFill>
        </p:spPr>
        <p:txBody>
          <a:bodyPr wrap="square" rtlCol="0">
            <a:spAutoFit/>
          </a:bodyPr>
          <a:lstStyle/>
          <a:p>
            <a:pPr algn="ctr"/>
            <a:r>
              <a:rPr lang="en-US" dirty="0">
                <a:solidFill>
                  <a:srgbClr val="FF0000"/>
                </a:solidFill>
              </a:rPr>
              <a:t>4. Reorganizing Food Trade Food </a:t>
            </a:r>
            <a:r>
              <a:rPr lang="en-US" dirty="0" smtClean="0"/>
              <a:t/>
            </a:r>
            <a:br>
              <a:rPr lang="en-US" dirty="0" smtClean="0"/>
            </a:br>
            <a:r>
              <a:rPr lang="en-US" dirty="0" smtClean="0"/>
              <a:t>… Food </a:t>
            </a:r>
            <a:r>
              <a:rPr lang="en-US" dirty="0"/>
              <a:t>imports must not displace local production </a:t>
            </a:r>
            <a:r>
              <a:rPr lang="en-US" dirty="0" smtClean="0"/>
              <a:t>nor </a:t>
            </a:r>
            <a:r>
              <a:rPr lang="en-US" dirty="0"/>
              <a:t>depress prices. </a:t>
            </a:r>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8"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7749985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commondreams.org/sites/default/files/imce-images/via_wom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824" y="648462"/>
            <a:ext cx="8077200" cy="58285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105400"/>
            <a:ext cx="9144000" cy="923330"/>
          </a:xfrm>
          <a:prstGeom prst="rect">
            <a:avLst/>
          </a:prstGeom>
          <a:solidFill>
            <a:schemeClr val="bg1"/>
          </a:solidFill>
        </p:spPr>
        <p:txBody>
          <a:bodyPr wrap="square" rtlCol="0">
            <a:spAutoFit/>
          </a:bodyPr>
          <a:lstStyle/>
          <a:p>
            <a:pPr algn="ctr"/>
            <a:r>
              <a:rPr lang="en-US" dirty="0">
                <a:solidFill>
                  <a:srgbClr val="FF0000"/>
                </a:solidFill>
              </a:rPr>
              <a:t>5. Ending the Globalization of Hunger </a:t>
            </a:r>
            <a:r>
              <a:rPr lang="en-US" dirty="0" smtClean="0"/>
              <a:t/>
            </a:r>
            <a:br>
              <a:rPr lang="en-US" dirty="0" smtClean="0"/>
            </a:br>
            <a:r>
              <a:rPr lang="en-US" dirty="0" smtClean="0"/>
              <a:t>… Regulation </a:t>
            </a:r>
            <a:r>
              <a:rPr lang="en-US" dirty="0"/>
              <a:t>and taxation of speculative capital </a:t>
            </a:r>
            <a:r>
              <a:rPr lang="en-US" dirty="0" smtClean="0"/>
              <a:t>and </a:t>
            </a:r>
            <a:r>
              <a:rPr lang="en-US" dirty="0"/>
              <a:t>a strictly enforced Code of </a:t>
            </a:r>
            <a:r>
              <a:rPr lang="en-US" dirty="0" smtClean="0"/>
              <a:t>Conduct.</a:t>
            </a:r>
            <a:endParaRPr lang="en-US" dirty="0"/>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7"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1639962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4294967295"/>
          </p:nvPr>
        </p:nvSpPr>
        <p:spPr>
          <a:xfrm>
            <a:off x="5562600" y="1066800"/>
            <a:ext cx="3048000" cy="5334000"/>
          </a:xfrm>
        </p:spPr>
        <p:txBody>
          <a:bodyPr/>
          <a:lstStyle/>
          <a:p>
            <a:pPr marL="68580" indent="0">
              <a:buNone/>
            </a:pPr>
            <a:r>
              <a:rPr lang="en-US" dirty="0"/>
              <a:t>Via Campesina’s Food Sovereignty Principles </a:t>
            </a:r>
            <a:endParaRPr lang="en-US" dirty="0" smtClean="0"/>
          </a:p>
          <a:p>
            <a:pPr marL="68580" indent="0">
              <a:buNone/>
            </a:pPr>
            <a:r>
              <a:rPr lang="en-US" sz="1800" dirty="0" smtClean="0"/>
              <a:t>www.viacampesina.org</a:t>
            </a:r>
            <a:r>
              <a:rPr lang="en-US" dirty="0" smtClean="0"/>
              <a:t> </a:t>
            </a:r>
          </a:p>
          <a:p>
            <a:pPr marL="68580" indent="0">
              <a:buNone/>
            </a:pPr>
            <a:endParaRPr lang="en-US" dirty="0"/>
          </a:p>
        </p:txBody>
      </p:sp>
      <p:pic>
        <p:nvPicPr>
          <p:cNvPr id="3074" name="Picture 2" descr="http://tv.viacampesina.org/IMG/jpg/_tdh46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162" y="762000"/>
            <a:ext cx="8059438"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4992469"/>
            <a:ext cx="9144000" cy="646331"/>
          </a:xfrm>
          <a:prstGeom prst="rect">
            <a:avLst/>
          </a:prstGeom>
          <a:solidFill>
            <a:schemeClr val="bg1"/>
          </a:solidFill>
        </p:spPr>
        <p:txBody>
          <a:bodyPr wrap="square" rtlCol="0">
            <a:spAutoFit/>
          </a:bodyPr>
          <a:lstStyle/>
          <a:p>
            <a:pPr algn="ctr"/>
            <a:r>
              <a:rPr lang="en-US" dirty="0">
                <a:solidFill>
                  <a:srgbClr val="FF0000"/>
                </a:solidFill>
              </a:rPr>
              <a:t>6. Social Peace </a:t>
            </a:r>
            <a:r>
              <a:rPr lang="en-US" dirty="0" smtClean="0"/>
              <a:t/>
            </a:r>
            <a:br>
              <a:rPr lang="en-US" dirty="0" smtClean="0"/>
            </a:br>
            <a:r>
              <a:rPr lang="en-US" dirty="0" smtClean="0"/>
              <a:t>Everyone </a:t>
            </a:r>
            <a:r>
              <a:rPr lang="en-US" dirty="0"/>
              <a:t>has the right to be free from violence. </a:t>
            </a:r>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7" name="image5.jpg"/>
          <p:cNvPicPr/>
          <p:nvPr/>
        </p:nvPicPr>
        <p:blipFill>
          <a:blip r:embed="rId3">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1153289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4294967295"/>
          </p:nvPr>
        </p:nvSpPr>
        <p:spPr>
          <a:xfrm>
            <a:off x="5562600" y="1066800"/>
            <a:ext cx="3048000" cy="5334000"/>
          </a:xfrm>
        </p:spPr>
        <p:txBody>
          <a:bodyPr/>
          <a:lstStyle/>
          <a:p>
            <a:pPr marL="68580" indent="0">
              <a:buNone/>
            </a:pPr>
            <a:r>
              <a:rPr lang="en-US" dirty="0"/>
              <a:t>Via Campesina’s Food Sovereignty Principles </a:t>
            </a:r>
            <a:endParaRPr lang="en-US" dirty="0" smtClean="0"/>
          </a:p>
          <a:p>
            <a:pPr marL="68580" indent="0">
              <a:buNone/>
            </a:pPr>
            <a:r>
              <a:rPr lang="en-US" sz="1800" dirty="0" smtClean="0"/>
              <a:t>www.viacampesina.org</a:t>
            </a:r>
            <a:r>
              <a:rPr lang="en-US" dirty="0" smtClean="0"/>
              <a:t> </a:t>
            </a:r>
          </a:p>
          <a:p>
            <a:pPr marL="68580" indent="0">
              <a:buNone/>
            </a:pPr>
            <a:endParaRPr lang="en-US" dirty="0"/>
          </a:p>
        </p:txBody>
      </p:sp>
      <p:pic>
        <p:nvPicPr>
          <p:cNvPr id="2050" name="Picture 2" descr="http://landworkersalliance.org.uk/wp-content/uploads/2014/01/everyone-togethe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544" y="646305"/>
            <a:ext cx="7965856" cy="57544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4953000"/>
            <a:ext cx="9144000" cy="1200329"/>
          </a:xfrm>
          <a:prstGeom prst="rect">
            <a:avLst/>
          </a:prstGeom>
          <a:solidFill>
            <a:schemeClr val="bg1"/>
          </a:solidFill>
        </p:spPr>
        <p:txBody>
          <a:bodyPr wrap="square" rtlCol="0">
            <a:spAutoFit/>
          </a:bodyPr>
          <a:lstStyle/>
          <a:p>
            <a:pPr lvl="0" algn="ctr"/>
            <a:r>
              <a:rPr lang="en-US" dirty="0">
                <a:solidFill>
                  <a:srgbClr val="FF0000"/>
                </a:solidFill>
              </a:rPr>
              <a:t>7. Democratic control </a:t>
            </a:r>
            <a:r>
              <a:rPr lang="en-US" dirty="0" smtClean="0"/>
              <a:t/>
            </a:r>
            <a:br>
              <a:rPr lang="en-US" dirty="0" smtClean="0"/>
            </a:br>
            <a:r>
              <a:rPr lang="en-US" dirty="0" smtClean="0"/>
              <a:t>… Everyone </a:t>
            </a:r>
            <a:r>
              <a:rPr lang="en-US" dirty="0"/>
              <a:t>has the right to </a:t>
            </a:r>
            <a:r>
              <a:rPr lang="en-US" dirty="0" smtClean="0"/>
              <a:t>honest information </a:t>
            </a:r>
            <a:r>
              <a:rPr lang="en-US" dirty="0"/>
              <a:t>and </a:t>
            </a:r>
            <a:r>
              <a:rPr lang="en-US" dirty="0" smtClean="0"/>
              <a:t>democratic </a:t>
            </a:r>
            <a:br>
              <a:rPr lang="en-US" dirty="0" smtClean="0"/>
            </a:br>
            <a:r>
              <a:rPr lang="en-US" dirty="0" smtClean="0"/>
              <a:t>decision-making.  </a:t>
            </a:r>
            <a:r>
              <a:rPr lang="en-US" dirty="0" smtClean="0">
                <a:hlinkClick r:id="rId3"/>
              </a:rPr>
              <a:t>https</a:t>
            </a:r>
            <a:r>
              <a:rPr lang="en-US" dirty="0">
                <a:hlinkClick r:id="rId3"/>
              </a:rPr>
              <a:t>://</a:t>
            </a:r>
            <a:r>
              <a:rPr lang="en-US" dirty="0" smtClean="0">
                <a:hlinkClick r:id="rId3"/>
              </a:rPr>
              <a:t>vimeo.com/27473286</a:t>
            </a:r>
            <a:endParaRPr lang="en-US" dirty="0"/>
          </a:p>
          <a:p>
            <a:endParaRPr lang="en-US" dirty="0"/>
          </a:p>
        </p:txBody>
      </p:sp>
      <p:sp>
        <p:nvSpPr>
          <p:cNvPr id="6" name="TextBox 5"/>
          <p:cNvSpPr txBox="1"/>
          <p:nvPr/>
        </p:nvSpPr>
        <p:spPr>
          <a:xfrm>
            <a:off x="4648200" y="87868"/>
            <a:ext cx="3505200" cy="369332"/>
          </a:xfrm>
          <a:prstGeom prst="rect">
            <a:avLst/>
          </a:prstGeom>
          <a:noFill/>
        </p:spPr>
        <p:txBody>
          <a:bodyPr wrap="square" rtlCol="0">
            <a:spAutoFit/>
          </a:bodyPr>
          <a:lstStyle/>
          <a:p>
            <a:pPr algn="r"/>
            <a:r>
              <a:rPr lang="en-US" b="1" dirty="0" smtClean="0">
                <a:solidFill>
                  <a:schemeClr val="bg1"/>
                </a:solidFill>
              </a:rPr>
              <a:t>Definitions</a:t>
            </a:r>
            <a:endParaRPr lang="en-US" b="1" dirty="0">
              <a:solidFill>
                <a:schemeClr val="bg1"/>
              </a:solidFill>
            </a:endParaRPr>
          </a:p>
        </p:txBody>
      </p:sp>
      <p:pic>
        <p:nvPicPr>
          <p:cNvPr id="7" name="image5.jpg"/>
          <p:cNvPicPr/>
          <p:nvPr/>
        </p:nvPicPr>
        <p:blipFill>
          <a:blip r:embed="rId4">
            <a:extLst/>
          </a:blip>
          <a:stretch>
            <a:fillRect/>
          </a:stretch>
        </p:blipFill>
        <p:spPr>
          <a:xfrm>
            <a:off x="22030" y="5848917"/>
            <a:ext cx="1942742" cy="1014866"/>
          </a:xfrm>
          <a:prstGeom prst="rect">
            <a:avLst/>
          </a:prstGeom>
          <a:ln w="12700">
            <a:miter lim="400000"/>
          </a:ln>
        </p:spPr>
      </p:pic>
    </p:spTree>
    <p:extLst>
      <p:ext uri="{BB962C8B-B14F-4D97-AF65-F5344CB8AC3E}">
        <p14:creationId xmlns:p14="http://schemas.microsoft.com/office/powerpoint/2010/main" val="25141815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6981713" cy="1362075"/>
          </a:xfrm>
        </p:spPr>
        <p:txBody>
          <a:bodyPr/>
          <a:lstStyle/>
          <a:p>
            <a:r>
              <a:rPr lang="en-US" dirty="0" smtClean="0"/>
              <a:t>Week 2:</a:t>
            </a:r>
            <a:endParaRPr lang="en-US" dirty="0"/>
          </a:p>
        </p:txBody>
      </p:sp>
      <p:sp>
        <p:nvSpPr>
          <p:cNvPr id="3" name="Text Placeholder 2"/>
          <p:cNvSpPr>
            <a:spLocks noGrp="1"/>
          </p:cNvSpPr>
          <p:nvPr>
            <p:ph type="body" idx="1"/>
          </p:nvPr>
        </p:nvSpPr>
        <p:spPr>
          <a:xfrm>
            <a:off x="838200" y="1483927"/>
            <a:ext cx="7467599" cy="954473"/>
          </a:xfrm>
        </p:spPr>
        <p:txBody>
          <a:bodyPr>
            <a:normAutofit/>
          </a:bodyPr>
          <a:lstStyle/>
          <a:p>
            <a:r>
              <a:rPr lang="en-US" b="1" dirty="0">
                <a:solidFill>
                  <a:srgbClr val="C00000"/>
                </a:solidFill>
              </a:rPr>
              <a:t>How the current food system came to be </a:t>
            </a:r>
            <a:endParaRPr lang="en-US" b="1" dirty="0" smtClean="0">
              <a:solidFill>
                <a:srgbClr val="C00000"/>
              </a:solidFill>
            </a:endParaRPr>
          </a:p>
          <a:p>
            <a:r>
              <a:rPr lang="en-US" b="1" dirty="0" smtClean="0">
                <a:solidFill>
                  <a:srgbClr val="C00000"/>
                </a:solidFill>
              </a:rPr>
              <a:t>and </a:t>
            </a:r>
            <a:r>
              <a:rPr lang="en-US" b="1" dirty="0">
                <a:solidFill>
                  <a:srgbClr val="C00000"/>
                </a:solidFill>
              </a:rPr>
              <a:t>the injustices it </a:t>
            </a:r>
            <a:r>
              <a:rPr lang="en-US" b="1" dirty="0" smtClean="0">
                <a:solidFill>
                  <a:srgbClr val="C00000"/>
                </a:solidFill>
              </a:rPr>
              <a:t>promotes.</a:t>
            </a:r>
            <a:endParaRPr lang="en-US" b="1" dirty="0">
              <a:solidFill>
                <a:srgbClr val="C00000"/>
              </a:solidFill>
            </a:endParaRPr>
          </a:p>
        </p:txBody>
      </p:sp>
      <p:pic>
        <p:nvPicPr>
          <p:cNvPr id="5" name="image5.jpg"/>
          <p:cNvPicPr/>
          <p:nvPr/>
        </p:nvPicPr>
        <p:blipFill>
          <a:blip r:embed="rId2">
            <a:extLst/>
          </a:blip>
          <a:stretch>
            <a:fillRect/>
          </a:stretch>
        </p:blipFill>
        <p:spPr>
          <a:xfrm>
            <a:off x="9906000" y="1523979"/>
            <a:ext cx="503137" cy="283244"/>
          </a:xfrm>
          <a:prstGeom prst="rect">
            <a:avLst/>
          </a:prstGeom>
          <a:ln w="12700">
            <a:miter lim="400000"/>
          </a:ln>
        </p:spPr>
      </p:pic>
      <p:sp>
        <p:nvSpPr>
          <p:cNvPr id="6" name="TextBox 5"/>
          <p:cNvSpPr txBox="1"/>
          <p:nvPr/>
        </p:nvSpPr>
        <p:spPr>
          <a:xfrm>
            <a:off x="551634" y="3200400"/>
            <a:ext cx="8211366" cy="3293209"/>
          </a:xfrm>
          <a:prstGeom prst="rect">
            <a:avLst/>
          </a:prstGeom>
          <a:noFill/>
        </p:spPr>
        <p:txBody>
          <a:bodyPr wrap="square" rtlCol="0">
            <a:spAutoFit/>
          </a:bodyPr>
          <a:lstStyle/>
          <a:p>
            <a:r>
              <a:rPr lang="en-US" sz="1600" b="1" dirty="0" smtClean="0"/>
              <a:t>Reading Assignment:</a:t>
            </a:r>
          </a:p>
          <a:p>
            <a:pPr lvl="0"/>
            <a:r>
              <a:rPr lang="en-US" sz="1600" dirty="0" smtClean="0"/>
              <a:t>Pertaining to today’s dialogue: pp. 11-15, 19-21, 85 &amp; 88.</a:t>
            </a:r>
            <a:r>
              <a:rPr lang="en-US" sz="1600" dirty="0"/>
              <a:t> </a:t>
            </a:r>
            <a:endParaRPr lang="en-US" sz="1600" dirty="0" smtClean="0"/>
          </a:p>
          <a:p>
            <a:pPr lvl="0"/>
            <a:r>
              <a:rPr lang="en-US" sz="1600" dirty="0" smtClean="0"/>
              <a:t>OKT Handouts: #2 </a:t>
            </a:r>
            <a:r>
              <a:rPr lang="en-US" sz="1600" i="1" dirty="0"/>
              <a:t>What Is Food Justice</a:t>
            </a:r>
            <a:r>
              <a:rPr lang="en-US" sz="1600" i="1" dirty="0" smtClean="0"/>
              <a:t>? </a:t>
            </a:r>
            <a:r>
              <a:rPr lang="en-US" sz="1600" dirty="0" smtClean="0"/>
              <a:t>&amp; # </a:t>
            </a:r>
            <a:r>
              <a:rPr lang="en-US" sz="1600" dirty="0"/>
              <a:t>3 </a:t>
            </a:r>
            <a:r>
              <a:rPr lang="en-US" sz="1600" i="1" dirty="0" smtClean="0"/>
              <a:t>Women of Color and Food Justice</a:t>
            </a:r>
            <a:endParaRPr lang="en-US" sz="1600" i="1" dirty="0"/>
          </a:p>
          <a:p>
            <a:endParaRPr lang="en-US" sz="1600" dirty="0" smtClean="0"/>
          </a:p>
          <a:p>
            <a:r>
              <a:rPr lang="en-US" sz="1600" dirty="0" smtClean="0"/>
              <a:t>Background for class 2: pp. 50 – 58, 62-67, 102 – 108, 126 – 137.</a:t>
            </a:r>
          </a:p>
          <a:p>
            <a:pPr lvl="0"/>
            <a:r>
              <a:rPr lang="en-US" sz="1600" dirty="0" smtClean="0"/>
              <a:t>OKT Handouts: Just Food Dollars &amp; </a:t>
            </a:r>
            <a:r>
              <a:rPr lang="en-US" sz="1600" dirty="0"/>
              <a:t>#8 </a:t>
            </a:r>
            <a:r>
              <a:rPr lang="en-US" sz="1600" i="1" dirty="0"/>
              <a:t>Food Justice &amp; Public </a:t>
            </a:r>
            <a:r>
              <a:rPr lang="en-US" sz="1600" i="1" dirty="0" smtClean="0"/>
              <a:t>Health</a:t>
            </a:r>
          </a:p>
          <a:p>
            <a:pPr lvl="0"/>
            <a:endParaRPr lang="en-US" sz="1600" i="1" dirty="0"/>
          </a:p>
          <a:p>
            <a:pPr lvl="0"/>
            <a:endParaRPr lang="en-US" sz="1600" i="1" dirty="0" smtClean="0"/>
          </a:p>
          <a:p>
            <a:pPr lvl="0"/>
            <a:endParaRPr lang="en-US" sz="1600" i="1" dirty="0" smtClean="0"/>
          </a:p>
          <a:p>
            <a:pPr lvl="0"/>
            <a:endParaRPr lang="en-US" sz="1600" i="1" dirty="0"/>
          </a:p>
          <a:p>
            <a:pPr lvl="0"/>
            <a:r>
              <a:rPr lang="en-US" sz="1600" b="1" i="1" dirty="0" smtClean="0"/>
              <a:t>If you’d like to make a tax-exempt donation to cover the costs of this series or for other OKT programs, please contact us at </a:t>
            </a:r>
            <a:r>
              <a:rPr lang="en-US" sz="1600" b="1" i="1" dirty="0" smtClean="0">
                <a:hlinkClick r:id="rId3"/>
              </a:rPr>
              <a:t>OKTable1@gmail.com</a:t>
            </a:r>
            <a:r>
              <a:rPr lang="en-US" sz="1600" b="1" i="1" dirty="0"/>
              <a:t>.</a:t>
            </a:r>
            <a:endParaRPr lang="en-US" sz="1600" b="1" i="1" dirty="0"/>
          </a:p>
          <a:p>
            <a:endParaRPr lang="en-US" sz="1600" dirty="0"/>
          </a:p>
        </p:txBody>
      </p:sp>
      <p:pic>
        <p:nvPicPr>
          <p:cNvPr id="7" name="image5.jpg"/>
          <p:cNvPicPr/>
          <p:nvPr/>
        </p:nvPicPr>
        <p:blipFill>
          <a:blip r:embed="rId2">
            <a:extLst/>
          </a:blip>
          <a:stretch>
            <a:fillRect/>
          </a:stretch>
        </p:blipFill>
        <p:spPr>
          <a:xfrm>
            <a:off x="5410200" y="0"/>
            <a:ext cx="1942742" cy="1014866"/>
          </a:xfrm>
          <a:prstGeom prst="rect">
            <a:avLst/>
          </a:prstGeom>
          <a:ln w="12700">
            <a:miter lim="400000"/>
          </a:ln>
        </p:spPr>
      </p:pic>
    </p:spTree>
    <p:extLst>
      <p:ext uri="{BB962C8B-B14F-4D97-AF65-F5344CB8AC3E}">
        <p14:creationId xmlns:p14="http://schemas.microsoft.com/office/powerpoint/2010/main" val="453162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Calibri"/>
        <a:ea typeface="Calibri"/>
        <a:cs typeface="Calibri"/>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2521</TotalTime>
  <Words>521</Words>
  <Application>Microsoft Office PowerPoint</Application>
  <PresentationFormat>On-screen Show (4:3)</PresentationFormat>
  <Paragraphs>112</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Austin</vt:lpstr>
      <vt:lpstr>The  Food Justice Movement: Moving Forward</vt:lpstr>
      <vt:lpstr>PowerPoint Presentation</vt:lpstr>
      <vt:lpstr>PowerPoint Presentation</vt:lpstr>
      <vt:lpstr>What is  Food Justice?</vt:lpstr>
      <vt:lpstr>Food justice is the right of communities everywhere to produce, process, distribute, access, and eat good food regardless of race, class, gender, ethnicity, citizenship, ability, religion, or community.    P. 17, Our Food, Our Right. </vt:lpstr>
      <vt:lpstr>Food Justice?</vt:lpstr>
      <vt:lpstr>La Donna Redmond Food + Justice = Democracy</vt:lpstr>
      <vt:lpstr>What Is  Food Insecurity?</vt:lpstr>
      <vt:lpstr>Food Insecurity</vt:lpstr>
      <vt:lpstr>PowerPoint Presentation</vt:lpstr>
      <vt:lpstr>Food Insecurity</vt:lpstr>
      <vt:lpstr>Food Desert</vt:lpstr>
      <vt:lpstr>Food Desert?</vt:lpstr>
      <vt:lpstr>Food Desert?</vt:lpstr>
      <vt:lpstr>Food Desert?</vt:lpstr>
      <vt:lpstr>Food Desert?</vt:lpstr>
      <vt:lpstr>Why Do Our Neighborhoods Experience Food Apartheid?  It's profitable for the food industry.</vt:lpstr>
      <vt:lpstr>PowerPoint Presentation</vt:lpstr>
      <vt:lpstr>What is Food Sovereignty?</vt:lpstr>
      <vt:lpstr>Food Sovereignty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Justice Primer</dc:title>
  <dc:creator>Stelle</dc:creator>
  <cp:lastModifiedBy>Stelle</cp:lastModifiedBy>
  <cp:revision>62</cp:revision>
  <dcterms:modified xsi:type="dcterms:W3CDTF">2015-11-13T22:33:07Z</dcterms:modified>
</cp:coreProperties>
</file>